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C69CE-99D0-0895-42FB-1EB128FA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1" y="1455824"/>
            <a:ext cx="4206424" cy="2752817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 err="1">
                <a:solidFill>
                  <a:schemeClr val="accent1"/>
                </a:solidFill>
              </a:rPr>
              <a:t>Fenghuang</a:t>
            </a:r>
            <a:r>
              <a:rPr lang="en-US" sz="6000" dirty="0">
                <a:solidFill>
                  <a:schemeClr val="accent1"/>
                </a:solidFill>
              </a:rPr>
              <a:t> 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Dancong 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Oolong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928E5-59D0-7A89-7721-966C73668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3968" y="5574926"/>
            <a:ext cx="2268984" cy="658366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</a:rPr>
              <a:t>Presented by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</a:rPr>
              <a:t>New York Tea Society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27BD63-F452-941C-8082-7071E0C9D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3000"/>
          <a:stretch/>
        </p:blipFill>
        <p:spPr>
          <a:xfrm>
            <a:off x="6094476" y="620187"/>
            <a:ext cx="5770027" cy="5770027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6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50E34-0870-96D9-991F-76837587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22" y="290638"/>
            <a:ext cx="4915753" cy="7125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Dancong Tea?</a:t>
            </a:r>
          </a:p>
        </p:txBody>
      </p:sp>
      <p:pic>
        <p:nvPicPr>
          <p:cNvPr id="14" name="Picture 13" descr="A picture containing tree, outdoor, plant, park&#10;&#10;Description automatically generated">
            <a:extLst>
              <a:ext uri="{FF2B5EF4-FFF2-40B4-BE49-F238E27FC236}">
                <a16:creationId xmlns:a16="http://schemas.microsoft.com/office/drawing/2014/main" id="{28B7A341-C993-679A-11BA-BA22C00DB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7"/>
          <a:stretch/>
        </p:blipFill>
        <p:spPr>
          <a:xfrm>
            <a:off x="6969436" y="0"/>
            <a:ext cx="5219516" cy="68867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D4DDA8-711C-D101-4D4F-C106383CB2FA}"/>
              </a:ext>
            </a:extLst>
          </p:cNvPr>
          <p:cNvSpPr txBox="1"/>
          <p:nvPr/>
        </p:nvSpPr>
        <p:spPr>
          <a:xfrm>
            <a:off x="159798" y="1570758"/>
            <a:ext cx="6533965" cy="452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 Cong (</a:t>
            </a:r>
            <a:r>
              <a:rPr lang="zh-CN" alt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单枞</a:t>
            </a:r>
            <a:r>
              <a:rPr lang="en-US" altLang="zh-CN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 an oolong tea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is produced in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Fenghuang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han (Phoenix Mountain) in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Guandong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Province, China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origins of Dan Cong oolong can be traced to the last stages of the Song Dynasty (960-1279).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Fenghuang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Shan’s highest point is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Niaoji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Shan at 1560m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Wudong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Shan (1391m) is the main Dancong production region.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Dancong literally translates to  "single bush".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Originally, the mother tree of Dancong is the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Shuixian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tree.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his tree grew in the wild where locals would pick them to produce tea.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Because the trees were growing from seed, they developed different characteristics.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locals soon noticed that each tree produced tea with special unique flavor profiles.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They took grafts from the ones they especially liked and cultivated them individually.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Over time, this isolated cultivation led to the flavors and fragrances in each variety becoming more pronounced.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New varieties are still  being discovered today.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A picture containing ground, green, plant&#10;&#10;Description automatically generated">
            <a:extLst>
              <a:ext uri="{FF2B5EF4-FFF2-40B4-BE49-F238E27FC236}">
                <a16:creationId xmlns:a16="http://schemas.microsoft.com/office/drawing/2014/main" id="{8637AD9B-F409-E63B-8A2C-A2C50C7A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34" r="-1" b="21854"/>
          <a:stretch/>
        </p:blipFill>
        <p:spPr>
          <a:xfrm>
            <a:off x="3068" y="-2752"/>
            <a:ext cx="1218893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0B5ADB-19B9-2381-A273-232E291F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84" y="5661789"/>
            <a:ext cx="6092952" cy="67660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1" kern="1800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Dancong Classification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F294-6183-851D-9539-0250BE8D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12" y="218496"/>
            <a:ext cx="11795603" cy="6457512"/>
          </a:xfrm>
        </p:spPr>
        <p:txBody>
          <a:bodyPr anchor="ctr">
            <a:normAutofit fontScale="25000" lnSpcReduction="20000"/>
          </a:bodyPr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Cultivars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Dan Cong teas are made using tea leaves from the ‘Shui Xian’ cultivar</a:t>
            </a:r>
            <a:endParaRPr lang="en-US" sz="4000" dirty="0">
              <a:solidFill>
                <a:schemeClr val="bg1"/>
              </a:solidFill>
              <a:effectLst/>
              <a:latin typeface="Abadi Extra Light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 there are hundreds of sub-cultivars developed after many generations of farming</a:t>
            </a:r>
            <a:endParaRPr lang="en-US" sz="4000" dirty="0">
              <a:solidFill>
                <a:schemeClr val="bg1"/>
              </a:solidFill>
              <a:latin typeface="Abadi Extra Light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Abadi Extra Light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by Tea Bush Shape</a:t>
            </a:r>
            <a:endParaRPr lang="en-US" sz="5600" b="1" u="sng" dirty="0">
              <a:solidFill>
                <a:schemeClr val="accent1"/>
              </a:solidFill>
              <a:effectLst/>
              <a:latin typeface="Abadi Extra Light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 / Da Cong (Large Bush Arbor Tea): the tree is tall, large, and flourishing.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Wang Tian Tea (Looking Up Tea): the height of the plant is around 8 meters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Tuan Shu (Circle Tree): the tree branches grow out like a big round circle.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Chicken Cage: the tree looks like a cage for chickens in a farmhouse.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Girl with Umbrella: the tree resembles girl holding a green umbrella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Grass Shed: the tree grows like a shed that the farmer uses to stock grass for the cattle</a:t>
            </a:r>
            <a:r>
              <a:rPr lang="en-US" sz="5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</a:t>
            </a: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Leaf Shape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grapefruit leaves (You Ye) 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persimmon leaves (Shi Ye)</a:t>
            </a:r>
            <a:endParaRPr lang="en-US" sz="31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bayberry leaves (Yang Mei Ye</a:t>
            </a:r>
            <a:r>
              <a:rPr lang="en-US" sz="3100" b="1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100" b="1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Leaf Color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‘Bai Ye’ (‘White Leaves’, actually light green or yellow green) 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‘Wu Ye’ (‘Dark Leaves’, the actual leaf color is dark green).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Leaf Size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‘Da Wu Ye’ (Big Dark Leaves)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‘Wu Ye Zi’ (Baby Dark Leaves)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‘Da Bai Ye’ (Big White Leaves)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‘Bai Ye Zi’ (Baby White Leaves)</a:t>
            </a:r>
            <a:r>
              <a:rPr lang="en-US" sz="4000" b="1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Appearance of Dry Tea Leaves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‘Da Gu Gang’ (Big Bone Red) 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‘Da Hu Qi ‘(shape like a leech with small ends)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‘Si Xian Cha’ (Silk Tea)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Noodle Tea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Glue Paper Wings (like the wings of a dragonfly, opened and thin).</a:t>
            </a:r>
            <a:endParaRPr lang="en-US" sz="4000" dirty="0">
              <a:solidFill>
                <a:schemeClr val="bg1"/>
              </a:solidFill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Location/Origin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Wudong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Dan Cong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Shitou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Huang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Xiang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Zhongping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Chengtou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r>
              <a:rPr lang="en-US" sz="4000" spc="4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 Events, Stories, Legends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‘Dong Fang Hong’ (Oriental Red) refers to the Cultural Revolution period.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Zong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Suo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refers to a specific Dan Cong legend.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‘Ba Xian Guo Hai’ (Eight immortals crossing the sea)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Shi Xiang' (Duck shit tea)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'Lao Xian Weng' (Old Fairy)                     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 sz="5600" b="1" u="sng" spc="40" dirty="0">
                <a:solidFill>
                  <a:schemeClr val="accent1"/>
                </a:solidFill>
                <a:effectLst/>
                <a:latin typeface="Lor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by Tea Aroma</a:t>
            </a:r>
            <a:endParaRPr lang="en-US" sz="5600" b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Xiang: yellow gardenia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Xiang: orchid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Hua Xiang: osmanthus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Xing Ren Xiang: almond fragrance.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u="sng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Lan Xian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honey-orchid aroma (taste like sweet potato to some people)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 Lai Xiang: tuberose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Jiang Hua Xiang: ginger flower aroma fragrance </a:t>
            </a: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 "Tong Tian Xiang", aroma from the sky.)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 </a:t>
            </a:r>
            <a:r>
              <a:rPr lang="en-US" sz="400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Xiang: cinnamon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 Li Xiang: jasmine aroma</a:t>
            </a:r>
            <a:endParaRPr lang="en-US" sz="4000" dirty="0">
              <a:solidFill>
                <a:schemeClr val="bg1"/>
              </a:solidFill>
              <a:effectLst/>
              <a:latin typeface="Abadi Extra Light" panose="020B0204020104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 Lan Xiang: magnolia aroma</a:t>
            </a:r>
            <a:endParaRPr lang="en-US" sz="40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4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F991A-9246-A82F-BB81-5CA69DC8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698" y="725799"/>
            <a:ext cx="3234061" cy="930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Single Bush?</a:t>
            </a:r>
          </a:p>
        </p:txBody>
      </p:sp>
      <p:pic>
        <p:nvPicPr>
          <p:cNvPr id="12" name="Content Placeholder 11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82F8A730-2E5E-82DE-C325-CF31F44AE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r="-2" b="22718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2BD3-263D-585A-0481-8BC4D6A56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2498" y="2185847"/>
            <a:ext cx="5332164" cy="3955228"/>
          </a:xfr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Dancong translates to ‘Single Bush’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The name dancong dates to the communal farming era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Dancong was the highest grade, harvested from larger, older trees, which have been individually picked, processed, and then blended.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  <a:effectLst/>
              </a:rPr>
              <a:t>Fenghuang</a:t>
            </a:r>
            <a:r>
              <a:rPr lang="en-US" sz="1400" dirty="0">
                <a:solidFill>
                  <a:srgbClr val="FFFFFF"/>
                </a:solidFill>
                <a:effectLst/>
              </a:rPr>
              <a:t> Oolong gained fame due to the popularity of dancong style tea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With time, all tea produced in </a:t>
            </a:r>
            <a:r>
              <a:rPr lang="en-US" sz="1400" dirty="0" err="1">
                <a:solidFill>
                  <a:srgbClr val="FFFFFF"/>
                </a:solidFill>
                <a:effectLst/>
              </a:rPr>
              <a:t>Fenghuang</a:t>
            </a:r>
            <a:r>
              <a:rPr lang="en-US" sz="1400" dirty="0">
                <a:solidFill>
                  <a:srgbClr val="FFFFFF"/>
                </a:solidFill>
                <a:effectLst/>
              </a:rPr>
              <a:t> Shan began to be known as Dancong Oolong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</a:rPr>
              <a:t>Today, most dancong is produced from single varietal tea groves propagated from the same mother tree to produce a consistent and unique flavor.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Single tree tea can be found, known as Dan Zhu (Single Tree)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  <a:effectLst/>
              </a:rPr>
              <a:t>Dan Zhu is produced from tea leaf material harvested from a single tree</a:t>
            </a:r>
          </a:p>
        </p:txBody>
      </p:sp>
    </p:spTree>
    <p:extLst>
      <p:ext uri="{BB962C8B-B14F-4D97-AF65-F5344CB8AC3E}">
        <p14:creationId xmlns:p14="http://schemas.microsoft.com/office/powerpoint/2010/main" val="59892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453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2BD33-1CB6-369D-499E-319E604A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4" y="249640"/>
            <a:ext cx="4595466" cy="718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Processing Dancong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524-6397-471E-7A7C-D7C9830FC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418" y="1217305"/>
            <a:ext cx="5751667" cy="554854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Picking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Oolong uses leaves only, no buds. Dan Cong picks the youngest leaves when the bud has just fully opened up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FFFFFF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Wilting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 freshly picked leaves are allowed to wilt from 15 minutes to 2-3 hours, dependent on the weather.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Once the leaves are silky and soft, they are moved inside to continue to wilt under shade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Shaking/Tumbling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This is the signature step to making oolong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Traditionally, shaking was done on a bamboo tray but is now done in a tumbling machine.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Resting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 tea leaves are then spread out on bamboo trays and allowed to rest for several hours while they begin to oxidize, forming red edges on the leaves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Fixation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 leaves are now heated in a wok to kill the enzymes and halt oxidation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Rolling 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 hot teas are then transferred to a rolling machine to be rolled into string shapes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Baking 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 leaves are again spread out on bamboo trays to dry out by baking over electric or charcoal heat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Sorting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Stems and leaves are removed from the rough tea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Roasting</a:t>
            </a:r>
            <a:endParaRPr lang="en-US" sz="1400" dirty="0">
              <a:solidFill>
                <a:srgbClr val="FFFFFF"/>
              </a:solidFill>
              <a:effectLst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Then sorted tea is charcoal roasted for 6-10 hours.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effectLst/>
              </a:rPr>
              <a:t>This step may be repeated several times with a resting time of approximately 3 weeks in between each roasting.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AF8F9C-8471-4C7F-9953-BD3B1EF7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C0C9D9-E401-4D8C-A212-660F23A9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670A0A1-0395-4858-B75F-EEEE9F319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green, plant, agave, vegetable&#10;&#10;Description automatically generated">
            <a:extLst>
              <a:ext uri="{FF2B5EF4-FFF2-40B4-BE49-F238E27FC236}">
                <a16:creationId xmlns:a16="http://schemas.microsoft.com/office/drawing/2014/main" id="{E795819E-59F6-F221-174E-4A58C58B5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9" r="2" b="27936"/>
          <a:stretch/>
        </p:blipFill>
        <p:spPr>
          <a:xfrm>
            <a:off x="6446719" y="189450"/>
            <a:ext cx="5546960" cy="3203146"/>
          </a:xfrm>
          <a:prstGeom prst="rect">
            <a:avLst/>
          </a:prstGeom>
        </p:spPr>
      </p:pic>
      <p:pic>
        <p:nvPicPr>
          <p:cNvPr id="24" name="Picture 23" descr="A picture containing beverage, tea, cooking&#10;&#10;Description automatically generated">
            <a:extLst>
              <a:ext uri="{FF2B5EF4-FFF2-40B4-BE49-F238E27FC236}">
                <a16:creationId xmlns:a16="http://schemas.microsoft.com/office/drawing/2014/main" id="{0AB9F54C-E6C5-9DAF-66C8-15613CB642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4388" b="-3"/>
          <a:stretch/>
        </p:blipFill>
        <p:spPr>
          <a:xfrm>
            <a:off x="6446719" y="3582046"/>
            <a:ext cx="5546961" cy="3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358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E729B5"/>
      </a:accent1>
      <a:accent2>
        <a:srgbClr val="B717D5"/>
      </a:accent2>
      <a:accent3>
        <a:srgbClr val="7A29E7"/>
      </a:accent3>
      <a:accent4>
        <a:srgbClr val="3230D9"/>
      </a:accent4>
      <a:accent5>
        <a:srgbClr val="2976E7"/>
      </a:accent5>
      <a:accent6>
        <a:srgbClr val="17B3D5"/>
      </a:accent6>
      <a:hlink>
        <a:srgbClr val="3F5E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674</TotalTime>
  <Words>997</Words>
  <Application>Microsoft Office PowerPoint</Application>
  <PresentationFormat>Widescreen</PresentationFormat>
  <Paragraphs>105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AvenirNext LT Pro Medium</vt:lpstr>
      <vt:lpstr>Abadi Extra Light</vt:lpstr>
      <vt:lpstr>Arial</vt:lpstr>
      <vt:lpstr>Avenir Next LT Pro</vt:lpstr>
      <vt:lpstr>Calibri</vt:lpstr>
      <vt:lpstr>Lora</vt:lpstr>
      <vt:lpstr>Sabon Next LT</vt:lpstr>
      <vt:lpstr>DappledVTI</vt:lpstr>
      <vt:lpstr>Fenghuang  Dancong  Oolong</vt:lpstr>
      <vt:lpstr>What is Dancong Tea?</vt:lpstr>
      <vt:lpstr>Dancong Classification</vt:lpstr>
      <vt:lpstr>Single Bush?</vt:lpstr>
      <vt:lpstr>Processing Dancong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Fenghuang  Dancong  Oolong</dc:title>
  <dc:creator>Roy Lamberty</dc:creator>
  <cp:lastModifiedBy>Roy Lamberty</cp:lastModifiedBy>
  <cp:revision>1</cp:revision>
  <dcterms:created xsi:type="dcterms:W3CDTF">2022-08-21T01:35:32Z</dcterms:created>
  <dcterms:modified xsi:type="dcterms:W3CDTF">2022-08-21T12:50:23Z</dcterms:modified>
</cp:coreProperties>
</file>