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67" r:id="rId13"/>
    <p:sldId id="268" r:id="rId14"/>
    <p:sldId id="269" r:id="rId15"/>
    <p:sldId id="270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316FA-7373-405A-8975-4C288A9B966A}" v="299" dt="2021-09-18T12:19:42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pinterest.com/pin/592082682235431054/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atetea.com/region/jiangsu/4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F5F219-F546-4619-8C32-5F40671F6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15B35248-D81C-4957-A6B3-2F04E215E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517B49E-501B-4738-B448-1B0C5248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icture containing tea, beverage, food, plant&#10;&#10;Description automatically generated">
            <a:extLst>
              <a:ext uri="{FF2B5EF4-FFF2-40B4-BE49-F238E27FC236}">
                <a16:creationId xmlns:a16="http://schemas.microsoft.com/office/drawing/2014/main" id="{D697509C-8E29-4941-9FED-4AEFC13D5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2283" b="21450"/>
          <a:stretch/>
        </p:blipFill>
        <p:spPr>
          <a:xfrm>
            <a:off x="-87086" y="758787"/>
            <a:ext cx="12191998" cy="53557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489E9F-5A2D-4621-9D40-0E5966047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E0AE54AA-D5EF-47B2-958C-43D26CC5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22F2C3-B0D6-4009-B878-EB4551CF5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23A21DAF-3B8C-482D-9E2F-64A1C4DCC0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BF84A33A-9BC2-4495-B5F8-813EF57F1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4C7C0A53-5EC1-44FB-B281-C599A6D114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1343AEAA-B87A-4024-A6FA-EE698CF12F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02E7B38D-D8C0-4C04-A6DF-8BC95BB8C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4CA8B2D1-63A7-49D8-811E-3E11736955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6A20E8B5-DA71-429B-AFC7-231645972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35313483-4C9E-49B6-B84C-15AC4743D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F45CFABC-FD72-46FB-A462-2F8D2B0CE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8733A457-6ED3-4B13-A06A-EC56CA8613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C3F016E6-DFAD-4A1A-A0B8-93EA53FFD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7D066898-9A03-445D-8181-B60656010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5964F6F2-3161-404A-B977-1CB3CA336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0F09D6F-1FC3-415C-9D57-8B2EAC2996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53D0C3A3-B719-4DE3-B6A9-404CA7F613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B3BCC90D-5DCA-49C8-B10E-B861DB545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F482523A-23F0-4A9B-A799-5F2163384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1460B9B5-6C15-4356-B4C5-1E035403C3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B35BF2C0-9B48-46B0-9B0E-025245B31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F28D79C5-0F02-446A-8DE9-079F1A02AC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51BEA5-FB37-4DFF-9CB2-1BF75DFD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784" y="3031462"/>
            <a:ext cx="6858000" cy="705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Chinese Green Teas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C2EFE-6047-40D5-A270-B10B8B095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0014" y="6217859"/>
            <a:ext cx="4656361" cy="5368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CAD56"/>
                </a:solidFill>
              </a:rPr>
              <a:t>Presented By:      </a:t>
            </a:r>
            <a:r>
              <a:rPr lang="en-US" b="1" i="1" dirty="0">
                <a:solidFill>
                  <a:srgbClr val="FCAD56"/>
                </a:solidFill>
              </a:rPr>
              <a:t>New York Tea Society</a:t>
            </a:r>
          </a:p>
        </p:txBody>
      </p: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95F79EFB-C562-4285-B0BF-3BA9A51B28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3429" y="6076517"/>
            <a:ext cx="781483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0" name="Rectangle 159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412" y="216881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Lu’An</a:t>
            </a:r>
            <a:r>
              <a:rPr lang="en-US" sz="3600" dirty="0"/>
              <a:t> </a:t>
            </a:r>
            <a:r>
              <a:rPr lang="en-US" sz="3600" dirty="0" err="1"/>
              <a:t>Guapian</a:t>
            </a:r>
            <a:endParaRPr lang="en-US" sz="3600" dirty="0"/>
          </a:p>
        </p:txBody>
      </p:sp>
      <p:pic>
        <p:nvPicPr>
          <p:cNvPr id="9" name="Picture 8" descr="A picture containing plate, cup, indoor, white&#10;&#10;Description automatically generated">
            <a:extLst>
              <a:ext uri="{FF2B5EF4-FFF2-40B4-BE49-F238E27FC236}">
                <a16:creationId xmlns:a16="http://schemas.microsoft.com/office/drawing/2014/main" id="{08172881-94EE-4835-BF76-C28343A693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"/>
          <a:stretch/>
        </p:blipFill>
        <p:spPr>
          <a:xfrm rot="5400000">
            <a:off x="-1116805" y="1111208"/>
            <a:ext cx="6858000" cy="4635583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A green tea from </a:t>
            </a:r>
            <a:r>
              <a:rPr lang="en-US" sz="1400" dirty="0" err="1"/>
              <a:t>Lu'an</a:t>
            </a:r>
            <a:r>
              <a:rPr lang="en-US" sz="1400" dirty="0"/>
              <a:t>, Anhui Province.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Named for its tightly rolled seed-like processed leaves, which are flat and resemble a melon seed. 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Lu'an</a:t>
            </a:r>
            <a:r>
              <a:rPr lang="en-US" sz="1400" dirty="0"/>
              <a:t> </a:t>
            </a:r>
            <a:r>
              <a:rPr lang="en-US" sz="1400" dirty="0" err="1"/>
              <a:t>Guapian</a:t>
            </a:r>
            <a:r>
              <a:rPr lang="en-US" sz="1400" dirty="0"/>
              <a:t> does not contains any buds or stems.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It is grown in the </a:t>
            </a:r>
            <a:r>
              <a:rPr lang="en-US" sz="1400" dirty="0" err="1"/>
              <a:t>Dabie</a:t>
            </a:r>
            <a:r>
              <a:rPr lang="en-US" sz="1400" dirty="0"/>
              <a:t> Mountains in Anhui Province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A mountainous area with a misty, humid, cloudy climate which contributes to </a:t>
            </a:r>
            <a:r>
              <a:rPr lang="en-US" sz="1400" dirty="0" err="1"/>
              <a:t>Guapian</a:t>
            </a:r>
            <a:r>
              <a:rPr lang="en-US" sz="1400" dirty="0"/>
              <a:t> Tea’s superior quality.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It is harvested in mid-April, allowing the buds to open up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first documented evidence of </a:t>
            </a:r>
            <a:r>
              <a:rPr lang="en-US" sz="1400" dirty="0" err="1"/>
              <a:t>Lu'an</a:t>
            </a:r>
            <a:r>
              <a:rPr lang="en-US" sz="1400" dirty="0"/>
              <a:t> </a:t>
            </a:r>
            <a:r>
              <a:rPr lang="en-US" sz="1400" dirty="0" err="1"/>
              <a:t>Guapian</a:t>
            </a:r>
            <a:r>
              <a:rPr lang="en-US" sz="1400" dirty="0"/>
              <a:t> dates back to the Tang Dynasty (618-907) when records were found in Lu Yu's Cha Jing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Lu’an</a:t>
            </a:r>
            <a:r>
              <a:rPr lang="en-US" sz="1400" dirty="0"/>
              <a:t> </a:t>
            </a:r>
            <a:r>
              <a:rPr lang="en-US" sz="1400" dirty="0" err="1"/>
              <a:t>Guapian</a:t>
            </a:r>
            <a:r>
              <a:rPr lang="en-US" sz="1400" dirty="0"/>
              <a:t> was designated as a tribute tea during the  Qing Dynasty (1636-1911).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1971, Secretary of State Henry Kissinger was gifted with this exquisite green drink during his first visit to China.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2007, former Chinese President Hu Jintao gave </a:t>
            </a:r>
            <a:r>
              <a:rPr lang="en-US" sz="1400" dirty="0" err="1"/>
              <a:t>Lu'an</a:t>
            </a:r>
            <a:r>
              <a:rPr lang="en-US" sz="1400" dirty="0"/>
              <a:t> </a:t>
            </a:r>
            <a:r>
              <a:rPr lang="en-US" sz="1400" dirty="0" err="1"/>
              <a:t>Guapian</a:t>
            </a:r>
            <a:r>
              <a:rPr lang="en-US" sz="1400" dirty="0"/>
              <a:t> as a State gift to Russian President Vladimir Putin during his visit to Russia.</a:t>
            </a:r>
          </a:p>
        </p:txBody>
      </p:sp>
    </p:spTree>
    <p:extLst>
      <p:ext uri="{BB962C8B-B14F-4D97-AF65-F5344CB8AC3E}">
        <p14:creationId xmlns:p14="http://schemas.microsoft.com/office/powerpoint/2010/main" val="239670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7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15" name="Rectangle 158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60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62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Mythical</a:t>
            </a:r>
            <a:br>
              <a:rPr lang="en-US" sz="4000" dirty="0"/>
            </a:br>
            <a:r>
              <a:rPr lang="en-US" sz="4000" dirty="0"/>
              <a:t>origin story of </a:t>
            </a:r>
            <a:r>
              <a:rPr lang="en-US" sz="4000" dirty="0" err="1"/>
              <a:t>Lu’An</a:t>
            </a:r>
            <a:r>
              <a:rPr lang="en-US" sz="4000" dirty="0"/>
              <a:t> </a:t>
            </a:r>
            <a:r>
              <a:rPr lang="en-US" sz="4000" dirty="0" err="1"/>
              <a:t>Guapian</a:t>
            </a:r>
            <a:endParaRPr lang="en-US" sz="4000" dirty="0"/>
          </a:p>
        </p:txBody>
      </p:sp>
      <p:cxnSp>
        <p:nvCxnSpPr>
          <p:cNvPr id="158" name="Straight Connector 189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In China’s ancient past, a small village was constantly ravaged by a giant monster that lived in a cave in a mountain near the village. </a:t>
            </a:r>
          </a:p>
          <a:p>
            <a:pPr>
              <a:lnSpc>
                <a:spcPct val="110000"/>
              </a:lnSpc>
            </a:pPr>
            <a:r>
              <a:rPr lang="en-US" sz="1500"/>
              <a:t>The monster, when hungry, would race down the mountain and attack the village.</a:t>
            </a:r>
          </a:p>
          <a:p>
            <a:pPr>
              <a:lnSpc>
                <a:spcPct val="110000"/>
              </a:lnSpc>
            </a:pPr>
            <a:r>
              <a:rPr lang="en-US" sz="1500"/>
              <a:t>It would lay waste to the village and devour the local people and their livestock to feed its voracious appetite. </a:t>
            </a:r>
          </a:p>
          <a:p>
            <a:pPr>
              <a:lnSpc>
                <a:spcPct val="110000"/>
              </a:lnSpc>
            </a:pPr>
            <a:r>
              <a:rPr lang="en-US" sz="1500"/>
              <a:t>The villagers would rebuild and about a month later the monster would return. </a:t>
            </a:r>
          </a:p>
          <a:p>
            <a:pPr>
              <a:lnSpc>
                <a:spcPct val="110000"/>
              </a:lnSpc>
            </a:pPr>
            <a:r>
              <a:rPr lang="en-US" sz="1500"/>
              <a:t>The Bodhisattva Guanyin (Iron Goddess of Mercy!) took pity on the poor people and planted Lu’An Guapian trees in front of the village. </a:t>
            </a:r>
          </a:p>
          <a:p>
            <a:pPr>
              <a:lnSpc>
                <a:spcPct val="110000"/>
              </a:lnSpc>
            </a:pPr>
            <a:r>
              <a:rPr lang="en-US" sz="1500"/>
              <a:t>The next time the monster came to devour the locals, he was stopped by the wonderful smell emanating from the trees and was pacified. </a:t>
            </a:r>
          </a:p>
          <a:p>
            <a:pPr>
              <a:lnSpc>
                <a:spcPct val="110000"/>
              </a:lnSpc>
            </a:pPr>
            <a:r>
              <a:rPr lang="en-US" sz="1500"/>
              <a:t>From that day on, the monster no longer bothered the village.</a:t>
            </a:r>
          </a:p>
        </p:txBody>
      </p:sp>
      <p:grpSp>
        <p:nvGrpSpPr>
          <p:cNvPr id="160" name="Group 191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34287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186" y="550863"/>
            <a:ext cx="2545933" cy="775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Anji Bai Cha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1" y="1611313"/>
            <a:ext cx="4618668" cy="441539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Anji – Anji County, Huzhou Prefecture, Zhejiang Province, China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Bai – White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Cha – Tea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Although Anji Bai Cha is called white tea, it is not a white tea, it is a green tea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The name is derived from the pale green color of the  </a:t>
            </a:r>
            <a:r>
              <a:rPr lang="en-US" sz="1800" dirty="0" err="1"/>
              <a:t>baiye</a:t>
            </a:r>
            <a:r>
              <a:rPr lang="en-US" sz="1800" dirty="0"/>
              <a:t> </a:t>
            </a:r>
            <a:r>
              <a:rPr lang="en-US" sz="1800" dirty="0" err="1"/>
              <a:t>yihao</a:t>
            </a:r>
            <a:r>
              <a:rPr lang="en-US" sz="1800" dirty="0"/>
              <a:t> cultivar leaves used to produced Anji Bai Cha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It is a specialty of Anji County and is a national geographical indication product of China.</a:t>
            </a:r>
          </a:p>
        </p:txBody>
      </p:sp>
      <p:pic>
        <p:nvPicPr>
          <p:cNvPr id="6" name="Picture 5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2273CEE4-98FA-4F87-B4EF-93A8FBFF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93" y="4832"/>
            <a:ext cx="4725059" cy="68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7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" name="Group 117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5" name="Group 118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26" name="Rectangle 158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Group 160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228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9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Anji Bai Cha - History</a:t>
            </a:r>
            <a:endParaRPr lang="en-US" sz="3600" dirty="0"/>
          </a:p>
        </p:txBody>
      </p:sp>
      <p:sp useBgFill="1">
        <p:nvSpPr>
          <p:cNvPr id="230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Anji Bai Cha has a history of nearly a thousand years.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Bai Cha was also introduced in Lu Yu’s The Classic of Tea written in the Tang Dynasty (618-907).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the Northern Song Dynasty (960-1127) Emperor </a:t>
            </a:r>
            <a:r>
              <a:rPr lang="en-US" sz="1400" dirty="0" err="1"/>
              <a:t>Huizhong</a:t>
            </a:r>
            <a:r>
              <a:rPr lang="en-US" sz="1400" dirty="0"/>
              <a:t> wrote the Da Guan Cha </a:t>
            </a:r>
            <a:r>
              <a:rPr lang="en-US" sz="1400" dirty="0" err="1"/>
              <a:t>Lun</a:t>
            </a:r>
            <a:r>
              <a:rPr lang="en-US" sz="1400" dirty="0"/>
              <a:t> or The Treatise on Teas, as it is known in the west, which included records about  Anji Bai Cha.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Emperor </a:t>
            </a:r>
            <a:r>
              <a:rPr lang="en-US" sz="1400" dirty="0" err="1"/>
              <a:t>Huizong</a:t>
            </a:r>
            <a:r>
              <a:rPr lang="en-US" sz="1400" dirty="0"/>
              <a:t> was a great connoisseur of tea, with masterful skill in the art of tea ceremony. He often engaged in tea tasting and tea competitions with his subordinates at the Song imperial court.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Emperor </a:t>
            </a:r>
            <a:r>
              <a:rPr lang="en-US" sz="1400" dirty="0" err="1"/>
              <a:t>Huizong's</a:t>
            </a:r>
            <a:r>
              <a:rPr lang="en-US" sz="1400" dirty="0"/>
              <a:t> favorite was Anji Bai Cha.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1930, an Anji tea farmer found dozens of wild Bai Cha trees on the mountains.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At that time, wild tea trees were not used in the production of green tea.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1982, during the general survey of agricultural resources in Zhejiang Province, Anji Bai Cha was rediscovered.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Although the formal production history of Anji Bai Cha is not long, it quickly became famous due to its unique style and high quality.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2004, Anji Bai Cha became a national geographical indication protection product of China.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On November 15, 2019, Anji Bai Cha was selected into the Chinese Agricultural Brand Directory.</a:t>
            </a:r>
          </a:p>
        </p:txBody>
      </p:sp>
    </p:spTree>
    <p:extLst>
      <p:ext uri="{BB962C8B-B14F-4D97-AF65-F5344CB8AC3E}">
        <p14:creationId xmlns:p14="http://schemas.microsoft.com/office/powerpoint/2010/main" val="288118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534" y="163191"/>
            <a:ext cx="4672166" cy="775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Xinyang </a:t>
            </a:r>
            <a:r>
              <a:rPr lang="en-US" sz="3600" dirty="0" err="1"/>
              <a:t>Maojian</a:t>
            </a:r>
            <a:endParaRPr lang="en-US" sz="36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331" y="942842"/>
            <a:ext cx="5324347" cy="589941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Located in southern Henan Province, Xinyang has a mild climate and excellent for </a:t>
            </a:r>
            <a:r>
              <a:rPr lang="en-US" sz="1400" dirty="0" err="1"/>
              <a:t>Maojian</a:t>
            </a:r>
            <a:r>
              <a:rPr lang="en-US" sz="1400" dirty="0"/>
              <a:t> tea production.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Many high mountains, surround the location to support environmental humidification and moisture, including Mt. </a:t>
            </a:r>
            <a:r>
              <a:rPr lang="en-US" sz="1400" dirty="0" err="1"/>
              <a:t>Cheyun</a:t>
            </a:r>
            <a:r>
              <a:rPr lang="en-US" sz="1400" dirty="0"/>
              <a:t>, Mt. </a:t>
            </a:r>
            <a:r>
              <a:rPr lang="en-US" sz="1400" dirty="0" err="1"/>
              <a:t>Jiyun</a:t>
            </a:r>
            <a:r>
              <a:rPr lang="en-US" sz="1400" dirty="0"/>
              <a:t>, and Mt. </a:t>
            </a:r>
            <a:r>
              <a:rPr lang="en-US" sz="1400" dirty="0" err="1"/>
              <a:t>Tianyun</a:t>
            </a:r>
            <a:r>
              <a:rPr lang="en-US" sz="14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Xinyang is abundant with forests, clouds, rainfall, and large temperature difference between day and night.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These geographical advantages help keep Xinyang's soil healthy and fertile, while trees more efficiently absorb the elements needed to produce high quality tea.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harvest season for </a:t>
            </a:r>
            <a:r>
              <a:rPr lang="en-US" sz="1400" dirty="0" err="1"/>
              <a:t>Maojian</a:t>
            </a:r>
            <a:r>
              <a:rPr lang="en-US" sz="1400" dirty="0"/>
              <a:t> tea is in spring and fall.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best quality tea comes from leaves that are harvested in mid-April.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Because the leaves are rare and fresh, the price is two or three times higher than tea produced after this season.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general, the approximate ratio of fresh leaves to produced tea is 50,000 buds per 500 grams.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 1987, archaeologists in the Xinyang area discovered ancient tea in excavated tomb sites and determined that the tea was made in 875 BCE.</a:t>
            </a:r>
          </a:p>
        </p:txBody>
      </p:sp>
      <p:pic>
        <p:nvPicPr>
          <p:cNvPr id="5" name="Picture 4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DB393232-F7F0-4E20-8A1F-3F4D1C1CA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909" y="1339419"/>
            <a:ext cx="4395941" cy="4901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95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62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The mythical origin story of</a:t>
            </a:r>
            <a:br>
              <a:rPr lang="en-US" sz="4000" dirty="0"/>
            </a:br>
            <a:r>
              <a:rPr lang="en-US" sz="4000" dirty="0"/>
              <a:t>Xinyang </a:t>
            </a:r>
            <a:r>
              <a:rPr lang="en-US" sz="4000" dirty="0" err="1"/>
              <a:t>Maojian</a:t>
            </a:r>
            <a:endParaRPr lang="en-US" sz="4000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 long time ago in China, there was a strange disease in Xinyang which afflicted all the local people, that could not be cured by medicine at that time.  </a:t>
            </a:r>
          </a:p>
          <a:p>
            <a:pPr>
              <a:lnSpc>
                <a:spcPct val="110000"/>
              </a:lnSpc>
            </a:pPr>
            <a:r>
              <a:rPr lang="en-US" sz="1400"/>
              <a:t>A young village girl searched for help to cure her village. </a:t>
            </a:r>
          </a:p>
          <a:p>
            <a:pPr>
              <a:lnSpc>
                <a:spcPct val="110000"/>
              </a:lnSpc>
            </a:pPr>
            <a:r>
              <a:rPr lang="en-US" sz="1400"/>
              <a:t>The young girl came upon an old man, who told her that if she could cross 99 mountains to find a very special tree and return to her village with the leaves in 10 days, her village would be cured.</a:t>
            </a:r>
          </a:p>
          <a:p>
            <a:pPr>
              <a:lnSpc>
                <a:spcPct val="110000"/>
              </a:lnSpc>
            </a:pPr>
            <a:r>
              <a:rPr lang="en-US" sz="1400"/>
              <a:t>The girl took up her crusade to save her fellow villagers and crossed the 99 mountains and found the special tree.  </a:t>
            </a:r>
          </a:p>
          <a:p>
            <a:pPr>
              <a:lnSpc>
                <a:spcPct val="110000"/>
              </a:lnSpc>
            </a:pPr>
            <a:r>
              <a:rPr lang="en-US" sz="1400"/>
              <a:t>However, when she found it, she had no energy to walk the long distance back to her village.  </a:t>
            </a:r>
          </a:p>
          <a:p>
            <a:pPr>
              <a:lnSpc>
                <a:spcPct val="110000"/>
              </a:lnSpc>
            </a:pPr>
            <a:r>
              <a:rPr lang="en-US" sz="1400"/>
              <a:t>The guardian of the special tree took pity on the girl and turned her into a bird, which carried the tea leaves and seeds of that special tree home to her village.  </a:t>
            </a:r>
          </a:p>
          <a:p>
            <a:pPr>
              <a:lnSpc>
                <a:spcPct val="110000"/>
              </a:lnSpc>
            </a:pPr>
            <a:r>
              <a:rPr lang="en-US" sz="1400"/>
              <a:t>The villagers were all cured by the leaves and the local villagers began to plant this tree, which became a large tea garden. 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35274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3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05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9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10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1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2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3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4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5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6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7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8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9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3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5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6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7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8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9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0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1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31" name="Rectangle 221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319" y="8918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Huangshan </a:t>
            </a:r>
            <a:r>
              <a:rPr lang="en-US" sz="3600" dirty="0" err="1"/>
              <a:t>Maofeng</a:t>
            </a:r>
            <a:endParaRPr lang="en-US" sz="3600" dirty="0"/>
          </a:p>
        </p:txBody>
      </p:sp>
      <p:pic>
        <p:nvPicPr>
          <p:cNvPr id="5" name="Picture 4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1B369F99-6121-4B1F-B527-51DFD3973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40" r="24547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7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0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1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3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8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9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0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1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2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3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2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7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8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3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0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1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1093788"/>
            <a:ext cx="7127792" cy="577312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endParaRPr lang="en-US" sz="600" dirty="0"/>
          </a:p>
          <a:p>
            <a:pPr>
              <a:lnSpc>
                <a:spcPct val="110000"/>
              </a:lnSpc>
            </a:pPr>
            <a:r>
              <a:rPr lang="en-US" sz="1400" dirty="0"/>
              <a:t>An Imperial Tribute Tea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Mao Feng translates to "Fur Peak".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It has small white hairs which cover the leaves.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shape of the processed leaves resembles the peak of a mountain.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Only the new tea buds and the leaf next to the bud are picked.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tea has a roasted aroma and a light floral overtone.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tea is grown near Huangshan (Yellow Mountain) 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Fuxi（富溪）is</a:t>
            </a:r>
            <a:r>
              <a:rPr lang="en-US" sz="1400" dirty="0"/>
              <a:t> the name of the town in Huangshan where tea merchant </a:t>
            </a:r>
            <a:r>
              <a:rPr lang="en-US" sz="1400" dirty="0" err="1"/>
              <a:t>Xie</a:t>
            </a:r>
            <a:r>
              <a:rPr lang="en-US" sz="1400" dirty="0"/>
              <a:t> </a:t>
            </a:r>
            <a:r>
              <a:rPr lang="en-US" sz="1400" dirty="0" err="1"/>
              <a:t>Zhengan</a:t>
            </a:r>
            <a:r>
              <a:rPr lang="en-US" sz="1400" dirty="0"/>
              <a:t> invented Huangshan </a:t>
            </a:r>
            <a:r>
              <a:rPr lang="en-US" sz="1400" dirty="0" err="1"/>
              <a:t>Maofeng</a:t>
            </a:r>
            <a:r>
              <a:rPr lang="en-US" sz="14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During the Qing Dynasty, around 1875, </a:t>
            </a:r>
            <a:r>
              <a:rPr lang="en-US" sz="1400" dirty="0" err="1"/>
              <a:t>Xie</a:t>
            </a:r>
            <a:r>
              <a:rPr lang="en-US" sz="1400" dirty="0"/>
              <a:t> </a:t>
            </a:r>
            <a:r>
              <a:rPr lang="en-US" sz="1400" dirty="0" err="1"/>
              <a:t>Zhengan</a:t>
            </a:r>
            <a:r>
              <a:rPr lang="en-US" sz="1400" dirty="0"/>
              <a:t> selected tea buds from Fuxi and started making Huangshan </a:t>
            </a:r>
            <a:r>
              <a:rPr lang="en-US" sz="1400" dirty="0" err="1"/>
              <a:t>Maofeng</a:t>
            </a:r>
            <a:r>
              <a:rPr lang="en-US" sz="14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It was an instant success, and he became the richest man in Huangshan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He went on to own nine tea shops around China.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Fuxi Huangshan </a:t>
            </a:r>
            <a:r>
              <a:rPr lang="en-US" sz="1400" dirty="0" err="1"/>
              <a:t>Maofeng</a:t>
            </a:r>
            <a:r>
              <a:rPr lang="en-US" sz="1400" dirty="0"/>
              <a:t> is still considered to be the best of all the Huangshan </a:t>
            </a:r>
            <a:r>
              <a:rPr lang="en-US" sz="1400" dirty="0" err="1"/>
              <a:t>Maofeng</a:t>
            </a:r>
            <a:r>
              <a:rPr lang="en-US" sz="1400" dirty="0"/>
              <a:t> tea.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It is known to have a more beautiful appearance and unique and lovely taste and flavor than </a:t>
            </a:r>
            <a:r>
              <a:rPr lang="en-US" sz="1400" dirty="0" err="1"/>
              <a:t>maofeng</a:t>
            </a:r>
            <a:r>
              <a:rPr lang="en-US" sz="1400" dirty="0"/>
              <a:t> tea from other regions in Huangshan.</a:t>
            </a:r>
          </a:p>
          <a:p>
            <a:pPr>
              <a:lnSpc>
                <a:spcPct val="110000"/>
              </a:lnSpc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5742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0" name="Rectangle 159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En</a:t>
            </a:r>
            <a:r>
              <a:rPr lang="en-US" sz="3600" dirty="0"/>
              <a:t> Shi Yu Lu</a:t>
            </a:r>
            <a:endParaRPr lang="en-US" sz="3600"/>
          </a:p>
        </p:txBody>
      </p:sp>
      <p:pic>
        <p:nvPicPr>
          <p:cNvPr id="6" name="Picture 5" descr="A picture containing tea, beverage, wooden, wood&#10;&#10;Description automatically generated">
            <a:extLst>
              <a:ext uri="{FF2B5EF4-FFF2-40B4-BE49-F238E27FC236}">
                <a16:creationId xmlns:a16="http://schemas.microsoft.com/office/drawing/2014/main" id="{E127C2F8-5290-4204-848E-AA7450745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8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A rare China green tea. </a:t>
            </a:r>
          </a:p>
          <a:p>
            <a:pPr>
              <a:lnSpc>
                <a:spcPct val="110000"/>
              </a:lnSpc>
            </a:pPr>
            <a:r>
              <a:rPr lang="en-US"/>
              <a:t>En Shi origin teas are well known for the high content of selenium</a:t>
            </a:r>
          </a:p>
          <a:p>
            <a:pPr>
              <a:lnSpc>
                <a:spcPct val="110000"/>
              </a:lnSpc>
            </a:pPr>
            <a:r>
              <a:rPr lang="en-US"/>
              <a:t>This tea is made similar to Japanese Gyokuro. </a:t>
            </a:r>
          </a:p>
          <a:p>
            <a:pPr lvl="1">
              <a:lnSpc>
                <a:spcPct val="110000"/>
              </a:lnSpc>
            </a:pPr>
            <a:r>
              <a:rPr lang="en-US"/>
              <a:t>It is not a copy of Japanese Gyokuro but the original Chinese version of this unique steamed tea that was first made in China and later developed into the famous Japanese Gyokuro today</a:t>
            </a:r>
          </a:p>
        </p:txBody>
      </p:sp>
    </p:spTree>
    <p:extLst>
      <p:ext uri="{BB962C8B-B14F-4D97-AF65-F5344CB8AC3E}">
        <p14:creationId xmlns:p14="http://schemas.microsoft.com/office/powerpoint/2010/main" val="335776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70DA-1128-4219-B310-5894CCBD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1" y="69878"/>
            <a:ext cx="9905998" cy="1478570"/>
          </a:xfrm>
        </p:spPr>
        <p:txBody>
          <a:bodyPr/>
          <a:lstStyle/>
          <a:p>
            <a:r>
              <a:rPr lang="en-US" dirty="0"/>
              <a:t>Chinese Green Tea Varieties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35D4-2EFF-4A88-86AC-CE7F1D0513D4}"/>
              </a:ext>
            </a:extLst>
          </p:cNvPr>
          <p:cNvSpPr txBox="1"/>
          <p:nvPr/>
        </p:nvSpPr>
        <p:spPr>
          <a:xfrm>
            <a:off x="1348241" y="1287191"/>
            <a:ext cx="97203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Official Name</a:t>
            </a:r>
            <a:r>
              <a:rPr lang="en-US" sz="1200" b="1" dirty="0"/>
              <a:t>				</a:t>
            </a:r>
            <a:r>
              <a:rPr lang="en-US" sz="1200" b="1" u="sng" dirty="0"/>
              <a:t>Western Name</a:t>
            </a:r>
            <a:r>
              <a:rPr lang="en-US" sz="1200" b="1" dirty="0"/>
              <a:t>			</a:t>
            </a:r>
            <a:r>
              <a:rPr lang="en-US" sz="1200" b="1" u="sng" dirty="0"/>
              <a:t>Pinyin</a:t>
            </a:r>
            <a:r>
              <a:rPr lang="en-US" sz="1200" b="1" dirty="0"/>
              <a:t>				</a:t>
            </a:r>
            <a:r>
              <a:rPr lang="en-US" sz="1200" b="1" u="sng" dirty="0"/>
              <a:t>Chinese Simplified</a:t>
            </a:r>
            <a:r>
              <a:rPr lang="en-US" sz="1100" dirty="0"/>
              <a:t>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Long Jing				Dragon Well				</a:t>
            </a:r>
            <a:r>
              <a:rPr lang="en-US" sz="1200" dirty="0" err="1"/>
              <a:t>lóngjǐng</a:t>
            </a:r>
            <a:r>
              <a:rPr lang="en-US" sz="1200" dirty="0"/>
              <a:t>			</a:t>
            </a:r>
            <a:r>
              <a:rPr lang="zh-CN" altLang="en-US" sz="1200" dirty="0"/>
              <a:t>龙井	</a:t>
            </a:r>
          </a:p>
          <a:p>
            <a:r>
              <a:rPr lang="en-US" sz="1200" dirty="0"/>
              <a:t>Bi Luo Chun				Green Snail Spring			</a:t>
            </a:r>
            <a:r>
              <a:rPr lang="en-US" sz="1200" dirty="0" err="1"/>
              <a:t>bìluóchūn</a:t>
            </a:r>
            <a:r>
              <a:rPr lang="en-US" sz="1200" dirty="0"/>
              <a:t>			</a:t>
            </a:r>
            <a:r>
              <a:rPr lang="zh-CN" altLang="en-US" sz="1200" dirty="0"/>
              <a:t>碧螺春	</a:t>
            </a:r>
          </a:p>
          <a:p>
            <a:r>
              <a:rPr lang="en-US" sz="1200" dirty="0" err="1"/>
              <a:t>Lu’An</a:t>
            </a:r>
            <a:r>
              <a:rPr lang="en-US" sz="1200" dirty="0"/>
              <a:t> </a:t>
            </a:r>
            <a:r>
              <a:rPr lang="en-US" sz="1200" dirty="0" err="1"/>
              <a:t>Gua</a:t>
            </a:r>
            <a:r>
              <a:rPr lang="en-US" sz="1200" dirty="0"/>
              <a:t> Pian			Melon Seed				</a:t>
            </a:r>
            <a:r>
              <a:rPr lang="en-US" sz="1200" dirty="0" err="1"/>
              <a:t>liù</a:t>
            </a:r>
            <a:r>
              <a:rPr lang="en-US" sz="1200" dirty="0"/>
              <a:t> </a:t>
            </a:r>
            <a:r>
              <a:rPr lang="en-US" sz="1200" dirty="0" err="1"/>
              <a:t>ān</a:t>
            </a:r>
            <a:r>
              <a:rPr lang="en-US" sz="1200" dirty="0"/>
              <a:t> </a:t>
            </a:r>
            <a:r>
              <a:rPr lang="en-US" sz="1200" dirty="0" err="1"/>
              <a:t>guāpiàn</a:t>
            </a:r>
            <a:r>
              <a:rPr lang="en-US" sz="1200" dirty="0"/>
              <a:t>			</a:t>
            </a:r>
            <a:r>
              <a:rPr lang="zh-CN" altLang="en-US" sz="1200" dirty="0"/>
              <a:t>六安瓜片</a:t>
            </a:r>
            <a:endParaRPr lang="en-US" altLang="zh-CN" sz="1200" dirty="0"/>
          </a:p>
          <a:p>
            <a:r>
              <a:rPr lang="en-US" sz="1200" dirty="0"/>
              <a:t>Anji Bai Cha				Anji White				</a:t>
            </a:r>
            <a:r>
              <a:rPr lang="en-US" sz="1200" dirty="0" err="1"/>
              <a:t>ānjí</a:t>
            </a:r>
            <a:r>
              <a:rPr lang="en-US" sz="1200" dirty="0"/>
              <a:t> </a:t>
            </a:r>
            <a:r>
              <a:rPr lang="en-US" sz="1200" dirty="0" err="1"/>
              <a:t>báichá</a:t>
            </a:r>
            <a:r>
              <a:rPr lang="en-US" sz="1200" dirty="0"/>
              <a:t>			</a:t>
            </a:r>
            <a:r>
              <a:rPr lang="zh-CN" altLang="en-US" sz="1200" dirty="0"/>
              <a:t>安吉白茶</a:t>
            </a:r>
            <a:endParaRPr lang="en-US" altLang="zh-CN" sz="1200" dirty="0"/>
          </a:p>
          <a:p>
            <a:r>
              <a:rPr lang="en-US" sz="1200" dirty="0"/>
              <a:t>Huang Shan Mao Feng		Yellow Furry Peak			</a:t>
            </a:r>
            <a:r>
              <a:rPr lang="en-US" sz="1200" dirty="0" err="1"/>
              <a:t>huángshān</a:t>
            </a:r>
            <a:r>
              <a:rPr lang="en-US" sz="1200" dirty="0"/>
              <a:t> </a:t>
            </a:r>
            <a:r>
              <a:rPr lang="en-US" sz="1200" dirty="0" err="1"/>
              <a:t>máo</a:t>
            </a:r>
            <a:r>
              <a:rPr lang="en-US" sz="1200" dirty="0"/>
              <a:t> </a:t>
            </a:r>
            <a:r>
              <a:rPr lang="en-US" sz="1200" dirty="0" err="1"/>
              <a:t>fēng</a:t>
            </a:r>
            <a:r>
              <a:rPr lang="en-US" sz="1200" dirty="0"/>
              <a:t>		</a:t>
            </a:r>
            <a:r>
              <a:rPr lang="zh-CN" altLang="en-US" sz="1200" dirty="0"/>
              <a:t>黄山毛峰</a:t>
            </a:r>
            <a:endParaRPr lang="en-US" altLang="zh-CN" sz="1200" dirty="0"/>
          </a:p>
          <a:p>
            <a:r>
              <a:rPr lang="en-US" sz="1200" dirty="0"/>
              <a:t>Xin Yang Mao Jian			Xin Yang Downy peak			</a:t>
            </a:r>
            <a:r>
              <a:rPr lang="en-US" sz="1200" dirty="0" err="1"/>
              <a:t>xìnyáng</a:t>
            </a:r>
            <a:r>
              <a:rPr lang="en-US" sz="1200" dirty="0"/>
              <a:t> </a:t>
            </a:r>
            <a:r>
              <a:rPr lang="en-US" sz="1200" dirty="0" err="1"/>
              <a:t>máojiān</a:t>
            </a:r>
            <a:r>
              <a:rPr lang="en-US" sz="1200" dirty="0"/>
              <a:t>		</a:t>
            </a:r>
            <a:r>
              <a:rPr lang="zh-CN" altLang="en-US" sz="1200" dirty="0"/>
              <a:t>信阳毛尖</a:t>
            </a:r>
          </a:p>
          <a:p>
            <a:r>
              <a:rPr lang="en-US" sz="1200" dirty="0"/>
              <a:t>Meng Ding Gan Lu			Meng Ding Sweet Dew		</a:t>
            </a:r>
            <a:r>
              <a:rPr lang="en-US" sz="1200" dirty="0" err="1"/>
              <a:t>méng</a:t>
            </a:r>
            <a:r>
              <a:rPr lang="en-US" sz="1200" dirty="0"/>
              <a:t> </a:t>
            </a:r>
            <a:r>
              <a:rPr lang="en-US" sz="1200" dirty="0" err="1"/>
              <a:t>dǐng</a:t>
            </a:r>
            <a:r>
              <a:rPr lang="en-US" sz="1200" dirty="0"/>
              <a:t> </a:t>
            </a:r>
            <a:r>
              <a:rPr lang="en-US" sz="1200" dirty="0" err="1"/>
              <a:t>gānlù</a:t>
            </a:r>
            <a:r>
              <a:rPr lang="en-US" sz="1200" dirty="0"/>
              <a:t>		</a:t>
            </a:r>
            <a:r>
              <a:rPr lang="zh-CN" altLang="en-US" sz="1200" dirty="0"/>
              <a:t>蒙顶甘露</a:t>
            </a:r>
            <a:endParaRPr lang="en-US" altLang="zh-CN" sz="1200" dirty="0"/>
          </a:p>
          <a:p>
            <a:r>
              <a:rPr lang="en-US" sz="1200" dirty="0"/>
              <a:t>En Shi Yu Lu				En Shi Jade Dew			</a:t>
            </a:r>
            <a:r>
              <a:rPr lang="en-US" sz="1200" dirty="0" err="1"/>
              <a:t>ēnshī</a:t>
            </a:r>
            <a:r>
              <a:rPr lang="en-US" sz="1200" dirty="0"/>
              <a:t> </a:t>
            </a:r>
            <a:r>
              <a:rPr lang="en-US" sz="1200" dirty="0" err="1"/>
              <a:t>yùlù</a:t>
            </a:r>
            <a:r>
              <a:rPr lang="en-US" sz="1200" dirty="0"/>
              <a:t>			</a:t>
            </a:r>
            <a:r>
              <a:rPr lang="zh-CN" altLang="en-US" sz="1200" dirty="0"/>
              <a:t>恩施玉露	</a:t>
            </a:r>
          </a:p>
          <a:p>
            <a:r>
              <a:rPr lang="en-US" sz="1200" dirty="0" err="1"/>
              <a:t>Anhua</a:t>
            </a:r>
            <a:r>
              <a:rPr lang="en-US" sz="1200" dirty="0"/>
              <a:t> Song Zhen			Song Zhen Needle 			</a:t>
            </a:r>
            <a:r>
              <a:rPr lang="en-US" sz="1200" dirty="0" err="1"/>
              <a:t>ān</a:t>
            </a:r>
            <a:r>
              <a:rPr lang="en-US" sz="1200" dirty="0"/>
              <a:t> </a:t>
            </a:r>
            <a:r>
              <a:rPr lang="en-US" sz="1200" dirty="0" err="1"/>
              <a:t>huà</a:t>
            </a:r>
            <a:r>
              <a:rPr lang="en-US" sz="1200" dirty="0"/>
              <a:t> </a:t>
            </a:r>
            <a:r>
              <a:rPr lang="en-US" sz="1200" dirty="0" err="1"/>
              <a:t>sōngzhēn</a:t>
            </a:r>
            <a:r>
              <a:rPr lang="en-US" sz="1200" dirty="0"/>
              <a:t>		</a:t>
            </a:r>
            <a:r>
              <a:rPr lang="zh-CN" altLang="en-US" sz="1200" dirty="0"/>
              <a:t>安化松针</a:t>
            </a:r>
            <a:endParaRPr lang="en-US" altLang="zh-CN" sz="1200" dirty="0"/>
          </a:p>
          <a:p>
            <a:r>
              <a:rPr lang="en-US" sz="1200" dirty="0"/>
              <a:t>Hui Ming Cha				Purple Shoots				</a:t>
            </a:r>
            <a:r>
              <a:rPr lang="en-US" sz="1200" dirty="0" err="1"/>
              <a:t>huì</a:t>
            </a:r>
            <a:r>
              <a:rPr lang="en-US" sz="1200" dirty="0"/>
              <a:t> </a:t>
            </a:r>
            <a:r>
              <a:rPr lang="en-US" sz="1200" dirty="0" err="1"/>
              <a:t>míng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惠明茶</a:t>
            </a:r>
            <a:r>
              <a:rPr lang="en-US" sz="1200" dirty="0"/>
              <a:t>Gu </a:t>
            </a:r>
          </a:p>
          <a:p>
            <a:r>
              <a:rPr lang="en-US" sz="1200" dirty="0"/>
              <a:t>Zhu Zi Sun				Purple Bamboo Shoot			</a:t>
            </a:r>
            <a:r>
              <a:rPr lang="en-US" sz="1200" dirty="0" err="1"/>
              <a:t>gù</a:t>
            </a:r>
            <a:r>
              <a:rPr lang="en-US" sz="1200" dirty="0"/>
              <a:t> </a:t>
            </a:r>
            <a:r>
              <a:rPr lang="en-US" sz="1200" dirty="0" err="1"/>
              <a:t>zhǔ</a:t>
            </a:r>
            <a:r>
              <a:rPr lang="en-US" sz="1200" dirty="0"/>
              <a:t> </a:t>
            </a:r>
            <a:r>
              <a:rPr lang="en-US" sz="1200" dirty="0" err="1"/>
              <a:t>zǐ</a:t>
            </a:r>
            <a:r>
              <a:rPr lang="en-US" sz="1200" dirty="0"/>
              <a:t> </a:t>
            </a:r>
            <a:r>
              <a:rPr lang="en-US" sz="1200" dirty="0" err="1"/>
              <a:t>sǔn</a:t>
            </a:r>
            <a:r>
              <a:rPr lang="en-US" sz="1200" dirty="0"/>
              <a:t>			</a:t>
            </a:r>
            <a:r>
              <a:rPr lang="zh-CN" altLang="en-US" sz="1200" dirty="0"/>
              <a:t>顾渚紫笋	</a:t>
            </a:r>
          </a:p>
          <a:p>
            <a:r>
              <a:rPr lang="en-US" sz="1200" dirty="0"/>
              <a:t>Ping Shui Zhu Cha			Gunpowder				</a:t>
            </a:r>
            <a:r>
              <a:rPr lang="en-US" sz="1200" dirty="0" err="1"/>
              <a:t>píngshuǐ</a:t>
            </a:r>
            <a:r>
              <a:rPr lang="en-US" sz="1200" dirty="0"/>
              <a:t> </a:t>
            </a:r>
            <a:r>
              <a:rPr lang="en-US" sz="1200" dirty="0" err="1"/>
              <a:t>zhū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</a:t>
            </a:r>
            <a:r>
              <a:rPr lang="zh-CN" altLang="en-US" sz="1200" dirty="0"/>
              <a:t>平水珠茶	</a:t>
            </a:r>
          </a:p>
          <a:p>
            <a:r>
              <a:rPr lang="en-US" sz="1200" dirty="0"/>
              <a:t>Jing Shan Cha				Jing Mountain Tea			</a:t>
            </a:r>
            <a:r>
              <a:rPr lang="en-US" sz="1200" dirty="0" err="1"/>
              <a:t>jīng</a:t>
            </a:r>
            <a:r>
              <a:rPr lang="en-US" sz="1200" dirty="0"/>
              <a:t> </a:t>
            </a:r>
            <a:r>
              <a:rPr lang="en-US" sz="1200" dirty="0" err="1"/>
              <a:t>shānchá</a:t>
            </a:r>
            <a:r>
              <a:rPr lang="en-US" sz="1200" dirty="0"/>
              <a:t>			</a:t>
            </a:r>
            <a:r>
              <a:rPr lang="zh-CN" altLang="en-US" sz="1200" dirty="0"/>
              <a:t>京山茶	</a:t>
            </a:r>
          </a:p>
          <a:p>
            <a:r>
              <a:rPr lang="en-US" sz="1200" dirty="0" err="1"/>
              <a:t>Nan'an</a:t>
            </a:r>
            <a:r>
              <a:rPr lang="en-US" sz="1200" dirty="0"/>
              <a:t> Shi Ting Lu			Stone </a:t>
            </a:r>
            <a:r>
              <a:rPr lang="en-US" sz="1200" dirty="0" err="1"/>
              <a:t>Pavillion</a:t>
            </a:r>
            <a:r>
              <a:rPr lang="en-US" sz="1200" dirty="0"/>
              <a:t> Green			</a:t>
            </a:r>
            <a:r>
              <a:rPr lang="en-US" sz="1200" dirty="0" err="1"/>
              <a:t>nán'ān</a:t>
            </a:r>
            <a:r>
              <a:rPr lang="en-US" sz="1200" dirty="0"/>
              <a:t> </a:t>
            </a:r>
            <a:r>
              <a:rPr lang="en-US" sz="1200" dirty="0" err="1"/>
              <a:t>shí</a:t>
            </a:r>
            <a:r>
              <a:rPr lang="en-US" sz="1200" dirty="0"/>
              <a:t> </a:t>
            </a:r>
            <a:r>
              <a:rPr lang="en-US" sz="1200" dirty="0" err="1"/>
              <a:t>tíng</a:t>
            </a:r>
            <a:r>
              <a:rPr lang="en-US" sz="1200" dirty="0"/>
              <a:t> </a:t>
            </a:r>
            <a:r>
              <a:rPr lang="en-US" sz="1200" dirty="0" err="1"/>
              <a:t>lǜ</a:t>
            </a:r>
            <a:r>
              <a:rPr lang="en-US" sz="1200" dirty="0"/>
              <a:t>		</a:t>
            </a:r>
            <a:r>
              <a:rPr lang="zh-CN" altLang="en-US" sz="1200" dirty="0"/>
              <a:t>南安石亭绿	</a:t>
            </a:r>
          </a:p>
          <a:p>
            <a:r>
              <a:rPr lang="en-US" sz="1200" dirty="0"/>
              <a:t>Zhu Ye Qing				Bamboo Leaf Green			</a:t>
            </a:r>
            <a:r>
              <a:rPr lang="en-US" sz="1200" dirty="0" err="1"/>
              <a:t>zhúyèqīng</a:t>
            </a:r>
            <a:r>
              <a:rPr lang="en-US" sz="1200" dirty="0"/>
              <a:t>			</a:t>
            </a:r>
            <a:r>
              <a:rPr lang="zh-CN" altLang="en-US" sz="1200" dirty="0"/>
              <a:t>竹叶青	</a:t>
            </a:r>
          </a:p>
          <a:p>
            <a:r>
              <a:rPr lang="en-US" sz="1200" dirty="0"/>
              <a:t>Yong Xi </a:t>
            </a:r>
            <a:r>
              <a:rPr lang="en-US" sz="1200" dirty="0" err="1"/>
              <a:t>Huo</a:t>
            </a:r>
            <a:r>
              <a:rPr lang="en-US" sz="1200" dirty="0"/>
              <a:t> Qing			Yong Xi Green Fire			</a:t>
            </a:r>
            <a:r>
              <a:rPr lang="en-US" sz="1200" dirty="0" err="1"/>
              <a:t>yǒng</a:t>
            </a:r>
            <a:r>
              <a:rPr lang="en-US" sz="1200" dirty="0"/>
              <a:t> </a:t>
            </a:r>
            <a:r>
              <a:rPr lang="en-US" sz="1200" dirty="0" err="1"/>
              <a:t>xī</a:t>
            </a:r>
            <a:r>
              <a:rPr lang="en-US" sz="1200" dirty="0"/>
              <a:t> </a:t>
            </a:r>
            <a:r>
              <a:rPr lang="en-US" sz="1200" dirty="0" err="1"/>
              <a:t>huǒ</a:t>
            </a:r>
            <a:r>
              <a:rPr lang="en-US" sz="1200" dirty="0"/>
              <a:t> </a:t>
            </a:r>
            <a:r>
              <a:rPr lang="en-US" sz="1200" dirty="0" err="1"/>
              <a:t>qīng</a:t>
            </a:r>
            <a:r>
              <a:rPr lang="en-US" sz="1200" dirty="0"/>
              <a:t>		</a:t>
            </a:r>
            <a:r>
              <a:rPr lang="zh-CN" altLang="en-US" sz="1200" dirty="0"/>
              <a:t>涌溪火青	</a:t>
            </a:r>
          </a:p>
          <a:p>
            <a:r>
              <a:rPr lang="en-US" sz="1200" dirty="0" err="1"/>
              <a:t>Xiu</a:t>
            </a:r>
            <a:r>
              <a:rPr lang="en-US" sz="1200" dirty="0"/>
              <a:t> Ning Song Luo			Loose Radish				</a:t>
            </a:r>
            <a:r>
              <a:rPr lang="en-US" sz="1200" dirty="0" err="1"/>
              <a:t>xiū</a:t>
            </a:r>
            <a:r>
              <a:rPr lang="en-US" sz="1200" dirty="0"/>
              <a:t> </a:t>
            </a:r>
            <a:r>
              <a:rPr lang="en-US" sz="1200" dirty="0" err="1"/>
              <a:t>níng</a:t>
            </a:r>
            <a:r>
              <a:rPr lang="en-US" sz="1200" dirty="0"/>
              <a:t> </a:t>
            </a:r>
            <a:r>
              <a:rPr lang="en-US" sz="1200" dirty="0" err="1"/>
              <a:t>sōng</a:t>
            </a:r>
            <a:r>
              <a:rPr lang="en-US" sz="1200" dirty="0"/>
              <a:t> </a:t>
            </a:r>
            <a:r>
              <a:rPr lang="en-US" sz="1200" dirty="0" err="1"/>
              <a:t>luó</a:t>
            </a:r>
            <a:r>
              <a:rPr lang="en-US" sz="1200" dirty="0"/>
              <a:t>		</a:t>
            </a:r>
            <a:r>
              <a:rPr lang="zh-CN" altLang="en-US" sz="1200" dirty="0"/>
              <a:t>休宁松萝	</a:t>
            </a:r>
          </a:p>
          <a:p>
            <a:r>
              <a:rPr lang="en-US" sz="1200" dirty="0"/>
              <a:t>Wang Hai Cha				Sea of Hope				</a:t>
            </a:r>
            <a:r>
              <a:rPr lang="en-US" sz="1200" dirty="0" err="1"/>
              <a:t>wànghǎi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望海茶	</a:t>
            </a:r>
          </a:p>
          <a:p>
            <a:r>
              <a:rPr lang="en-US" sz="1200" dirty="0"/>
              <a:t>Du Yun Mao Jian			</a:t>
            </a:r>
            <a:r>
              <a:rPr lang="en-US" sz="1200" dirty="0" err="1"/>
              <a:t>Duyun</a:t>
            </a:r>
            <a:r>
              <a:rPr lang="en-US" sz="1200" dirty="0"/>
              <a:t> Tippy				</a:t>
            </a:r>
            <a:r>
              <a:rPr lang="en-US" sz="1200" dirty="0" err="1"/>
              <a:t>dū</a:t>
            </a:r>
            <a:r>
              <a:rPr lang="en-US" sz="1200" dirty="0"/>
              <a:t> </a:t>
            </a:r>
            <a:r>
              <a:rPr lang="en-US" sz="1200" dirty="0" err="1"/>
              <a:t>yún</a:t>
            </a:r>
            <a:r>
              <a:rPr lang="en-US" sz="1200" dirty="0"/>
              <a:t> </a:t>
            </a:r>
            <a:r>
              <a:rPr lang="en-US" sz="1200" dirty="0" err="1"/>
              <a:t>máojiān</a:t>
            </a:r>
            <a:r>
              <a:rPr lang="en-US" sz="1200" dirty="0"/>
              <a:t>		</a:t>
            </a:r>
            <a:r>
              <a:rPr lang="zh-CN" altLang="en-US" sz="1200" dirty="0"/>
              <a:t>都匀毛尖	</a:t>
            </a:r>
          </a:p>
          <a:p>
            <a:r>
              <a:rPr lang="en-US" sz="1200" dirty="0" err="1"/>
              <a:t>Gui</a:t>
            </a:r>
            <a:r>
              <a:rPr lang="en-US" sz="1200" dirty="0"/>
              <a:t> Ping Xi Shan Cha			</a:t>
            </a:r>
            <a:r>
              <a:rPr lang="en-US" sz="1200" dirty="0" err="1"/>
              <a:t>Gui</a:t>
            </a:r>
            <a:r>
              <a:rPr lang="en-US" sz="1200" dirty="0"/>
              <a:t> Ping West Mountain tea		</a:t>
            </a:r>
            <a:r>
              <a:rPr lang="en-US" sz="1200" dirty="0" err="1"/>
              <a:t>guìpíng</a:t>
            </a:r>
            <a:r>
              <a:rPr lang="en-US" sz="1200" dirty="0"/>
              <a:t> </a:t>
            </a:r>
            <a:r>
              <a:rPr lang="en-US" sz="1200" dirty="0" err="1"/>
              <a:t>xīshān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</a:t>
            </a:r>
            <a:r>
              <a:rPr lang="zh-CN" altLang="en-US" sz="1200" dirty="0"/>
              <a:t>桂平西山茶	</a:t>
            </a:r>
          </a:p>
          <a:p>
            <a:r>
              <a:rPr lang="en-US" sz="1200" dirty="0"/>
              <a:t>Lao Zhu Da Fang			Old Bamboo Generous		</a:t>
            </a:r>
            <a:r>
              <a:rPr lang="en-US" sz="1200" dirty="0" err="1"/>
              <a:t>lǎo</a:t>
            </a:r>
            <a:r>
              <a:rPr lang="en-US" sz="1200" dirty="0"/>
              <a:t> </a:t>
            </a:r>
            <a:r>
              <a:rPr lang="en-US" sz="1200" dirty="0" err="1"/>
              <a:t>zhú</a:t>
            </a:r>
            <a:r>
              <a:rPr lang="en-US" sz="1200" dirty="0"/>
              <a:t> </a:t>
            </a:r>
            <a:r>
              <a:rPr lang="en-US" sz="1200" dirty="0" err="1"/>
              <a:t>dàfāng</a:t>
            </a:r>
            <a:r>
              <a:rPr lang="en-US" sz="1200" dirty="0"/>
              <a:t>			</a:t>
            </a:r>
            <a:r>
              <a:rPr lang="zh-CN" altLang="en-US" sz="1200" dirty="0"/>
              <a:t>老竹大方	</a:t>
            </a:r>
          </a:p>
          <a:p>
            <a:r>
              <a:rPr lang="en-US" sz="1200" dirty="0"/>
              <a:t>Nan Jing Yu Hua Cha			Rain Flower tea			</a:t>
            </a:r>
            <a:r>
              <a:rPr lang="en-US" sz="1200" dirty="0" err="1"/>
              <a:t>nánjīng</a:t>
            </a:r>
            <a:r>
              <a:rPr lang="en-US" sz="1200" dirty="0"/>
              <a:t> </a:t>
            </a:r>
            <a:r>
              <a:rPr lang="en-US" sz="1200" dirty="0" err="1"/>
              <a:t>yǔ</a:t>
            </a:r>
            <a:r>
              <a:rPr lang="en-US" sz="1200" dirty="0"/>
              <a:t> </a:t>
            </a:r>
            <a:r>
              <a:rPr lang="en-US" sz="1200" dirty="0" err="1"/>
              <a:t>huāchá</a:t>
            </a:r>
            <a:r>
              <a:rPr lang="en-US" sz="1200" dirty="0"/>
              <a:t>		</a:t>
            </a:r>
            <a:r>
              <a:rPr lang="zh-CN" altLang="en-US" sz="1200" dirty="0"/>
              <a:t>南京雨花茶	</a:t>
            </a:r>
            <a:endParaRPr lang="en-US" altLang="zh-CN" sz="1200" dirty="0"/>
          </a:p>
          <a:p>
            <a:r>
              <a:rPr lang="en-US" sz="1200" dirty="0"/>
              <a:t>Tai Ping Hou </a:t>
            </a:r>
            <a:r>
              <a:rPr lang="en-US" sz="1200" dirty="0" err="1"/>
              <a:t>Kui</a:t>
            </a:r>
            <a:r>
              <a:rPr lang="en-US" sz="1200" dirty="0"/>
              <a:t>			Monkey King				</a:t>
            </a:r>
            <a:r>
              <a:rPr lang="en-US" sz="1200" dirty="0" err="1"/>
              <a:t>tàipíng</a:t>
            </a:r>
            <a:r>
              <a:rPr lang="en-US" sz="1200" dirty="0"/>
              <a:t> </a:t>
            </a:r>
            <a:r>
              <a:rPr lang="en-US" sz="1200" dirty="0" err="1"/>
              <a:t>hóu</a:t>
            </a:r>
            <a:r>
              <a:rPr lang="en-US" sz="1200" dirty="0"/>
              <a:t> </a:t>
            </a:r>
            <a:r>
              <a:rPr lang="en-US" sz="1200" dirty="0" err="1"/>
              <a:t>kuí</a:t>
            </a:r>
            <a:r>
              <a:rPr lang="en-US" sz="1200" dirty="0"/>
              <a:t>			</a:t>
            </a:r>
            <a:r>
              <a:rPr lang="zh-CN" altLang="en-US" sz="1200" dirty="0"/>
              <a:t>太平猴魁	</a:t>
            </a:r>
          </a:p>
          <a:p>
            <a:r>
              <a:rPr lang="en-US" sz="1200" dirty="0"/>
              <a:t>Kai Hua Long Ding			Kai Hua Dragon's Pick			</a:t>
            </a:r>
            <a:r>
              <a:rPr lang="en-US" sz="1200" dirty="0" err="1"/>
              <a:t>kāihuà</a:t>
            </a:r>
            <a:r>
              <a:rPr lang="en-US" sz="1200" dirty="0"/>
              <a:t> </a:t>
            </a:r>
            <a:r>
              <a:rPr lang="en-US" sz="1200" dirty="0" err="1"/>
              <a:t>lóng</a:t>
            </a:r>
            <a:r>
              <a:rPr lang="en-US" sz="1200" dirty="0"/>
              <a:t> </a:t>
            </a:r>
            <a:r>
              <a:rPr lang="en-US" sz="1200" dirty="0" err="1"/>
              <a:t>dǐng</a:t>
            </a:r>
            <a:r>
              <a:rPr lang="en-US" sz="1200" dirty="0"/>
              <a:t>		</a:t>
            </a:r>
            <a:r>
              <a:rPr lang="zh-CN" altLang="en-US" sz="1200" dirty="0"/>
              <a:t>开化龙顶	</a:t>
            </a:r>
          </a:p>
          <a:p>
            <a:r>
              <a:rPr lang="en-US" sz="1200" dirty="0"/>
              <a:t>Lu Shan Yun Wu			Lushan Misty Clouds			</a:t>
            </a:r>
            <a:r>
              <a:rPr lang="en-US" sz="1200" dirty="0" err="1"/>
              <a:t>lúshān</a:t>
            </a:r>
            <a:r>
              <a:rPr lang="en-US" sz="1200" dirty="0"/>
              <a:t> </a:t>
            </a:r>
            <a:r>
              <a:rPr lang="en-US" sz="1200" dirty="0" err="1"/>
              <a:t>yúnwù</a:t>
            </a:r>
            <a:r>
              <a:rPr lang="en-US" sz="1200" dirty="0"/>
              <a:t>			</a:t>
            </a:r>
            <a:r>
              <a:rPr lang="zh-CN" altLang="en-US" sz="1200" dirty="0"/>
              <a:t>庐山云雾	</a:t>
            </a:r>
          </a:p>
          <a:p>
            <a:r>
              <a:rPr lang="en-US" sz="1200" dirty="0"/>
              <a:t>Jiang Shan Lu Mu Dan			Jiang Mountain Green Peony		</a:t>
            </a:r>
            <a:r>
              <a:rPr lang="en-US" sz="1200" dirty="0" err="1"/>
              <a:t>jiāngshān</a:t>
            </a:r>
            <a:r>
              <a:rPr lang="en-US" sz="1200" dirty="0"/>
              <a:t> </a:t>
            </a:r>
            <a:r>
              <a:rPr lang="en-US" sz="1200" dirty="0" err="1"/>
              <a:t>lǜ</a:t>
            </a:r>
            <a:r>
              <a:rPr lang="en-US" sz="1200" dirty="0"/>
              <a:t> </a:t>
            </a:r>
            <a:r>
              <a:rPr lang="en-US" sz="1200" dirty="0" err="1"/>
              <a:t>mǔdān</a:t>
            </a:r>
            <a:r>
              <a:rPr lang="en-US" sz="1200" dirty="0"/>
              <a:t>		</a:t>
            </a:r>
            <a:r>
              <a:rPr lang="zh-CN" altLang="en-US" sz="1200" dirty="0"/>
              <a:t>江山绿牡丹	</a:t>
            </a:r>
          </a:p>
          <a:p>
            <a:r>
              <a:rPr lang="en-US" sz="1200" dirty="0"/>
              <a:t>Gao </a:t>
            </a:r>
            <a:r>
              <a:rPr lang="en-US" sz="1200" dirty="0" err="1"/>
              <a:t>Qiao</a:t>
            </a:r>
            <a:r>
              <a:rPr lang="en-US" sz="1200" dirty="0"/>
              <a:t> Yin Feng			Silver Peak				</a:t>
            </a:r>
            <a:r>
              <a:rPr lang="en-US" sz="1200" dirty="0" err="1"/>
              <a:t>gāo</a:t>
            </a:r>
            <a:r>
              <a:rPr lang="en-US" sz="1200" dirty="0"/>
              <a:t> </a:t>
            </a:r>
            <a:r>
              <a:rPr lang="en-US" sz="1200" dirty="0" err="1"/>
              <a:t>qiáo</a:t>
            </a:r>
            <a:r>
              <a:rPr lang="en-US" sz="1200" dirty="0"/>
              <a:t> </a:t>
            </a:r>
            <a:r>
              <a:rPr lang="en-US" sz="1200" dirty="0" err="1"/>
              <a:t>yín</a:t>
            </a:r>
            <a:r>
              <a:rPr lang="en-US" sz="1200" dirty="0"/>
              <a:t> </a:t>
            </a:r>
            <a:r>
              <a:rPr lang="en-US" sz="1200" dirty="0" err="1"/>
              <a:t>fēng</a:t>
            </a:r>
            <a:r>
              <a:rPr lang="en-US" sz="1200" dirty="0"/>
              <a:t>		</a:t>
            </a:r>
            <a:r>
              <a:rPr lang="zh-CN" altLang="en-US" sz="1200" dirty="0"/>
              <a:t>高桥银峰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1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70DA-1128-4219-B310-5894CCBD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1" y="69878"/>
            <a:ext cx="9905998" cy="1478570"/>
          </a:xfrm>
        </p:spPr>
        <p:txBody>
          <a:bodyPr/>
          <a:lstStyle/>
          <a:p>
            <a:r>
              <a:rPr lang="en-US" dirty="0"/>
              <a:t>Chinese Green Tea Varieties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35D4-2EFF-4A88-86AC-CE7F1D0513D4}"/>
              </a:ext>
            </a:extLst>
          </p:cNvPr>
          <p:cNvSpPr txBox="1"/>
          <p:nvPr/>
        </p:nvSpPr>
        <p:spPr>
          <a:xfrm>
            <a:off x="1348241" y="1365568"/>
            <a:ext cx="9337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Official Name</a:t>
            </a:r>
            <a:r>
              <a:rPr lang="en-US" sz="1400" b="1" dirty="0"/>
              <a:t>			</a:t>
            </a:r>
            <a:r>
              <a:rPr lang="en-US" sz="1400" b="1" u="sng" dirty="0"/>
              <a:t>Western Name</a:t>
            </a:r>
            <a:r>
              <a:rPr lang="en-US" sz="1400" b="1" dirty="0"/>
              <a:t>			</a:t>
            </a:r>
            <a:r>
              <a:rPr lang="en-US" sz="1400" b="1" u="sng" dirty="0"/>
              <a:t>Pinyin</a:t>
            </a:r>
            <a:r>
              <a:rPr lang="en-US" sz="1400" b="1" dirty="0"/>
              <a:t>			</a:t>
            </a:r>
            <a:r>
              <a:rPr lang="en-US" sz="1400" b="1" u="sng" dirty="0"/>
              <a:t>Chinese Simplified</a:t>
            </a:r>
            <a:r>
              <a:rPr lang="en-US" sz="1200" dirty="0"/>
              <a:t>	</a:t>
            </a:r>
          </a:p>
          <a:p>
            <a:r>
              <a:rPr lang="en-US" sz="1200" dirty="0"/>
              <a:t>Shu Cheng Lan Hua			Shu Cheng Orchid			</a:t>
            </a:r>
            <a:r>
              <a:rPr lang="en-US" sz="1200" dirty="0" err="1"/>
              <a:t>shū</a:t>
            </a:r>
            <a:r>
              <a:rPr lang="en-US" sz="1200" dirty="0"/>
              <a:t> </a:t>
            </a:r>
            <a:r>
              <a:rPr lang="en-US" sz="1200" dirty="0" err="1"/>
              <a:t>chéng</a:t>
            </a:r>
            <a:r>
              <a:rPr lang="en-US" sz="1200" dirty="0"/>
              <a:t> </a:t>
            </a:r>
            <a:r>
              <a:rPr lang="en-US" sz="1200" dirty="0" err="1"/>
              <a:t>lánhuā</a:t>
            </a:r>
            <a:r>
              <a:rPr lang="en-US" sz="1200" dirty="0"/>
              <a:t>		</a:t>
            </a:r>
            <a:r>
              <a:rPr lang="zh-CN" altLang="en-US" sz="1200" dirty="0"/>
              <a:t>舒城兰花	</a:t>
            </a:r>
          </a:p>
          <a:p>
            <a:r>
              <a:rPr lang="en-US" sz="1200" dirty="0"/>
              <a:t>Wu Xi Hao Cha			Wu Xi Downy tea			</a:t>
            </a:r>
            <a:r>
              <a:rPr lang="en-US" sz="1200" dirty="0" err="1"/>
              <a:t>wúxī</a:t>
            </a:r>
            <a:r>
              <a:rPr lang="en-US" sz="1200" dirty="0"/>
              <a:t> </a:t>
            </a:r>
            <a:r>
              <a:rPr lang="en-US" sz="1200" dirty="0" err="1"/>
              <a:t>háo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无锡毫茶	</a:t>
            </a:r>
            <a:endParaRPr lang="en-US" altLang="zh-CN" sz="1200" dirty="0"/>
          </a:p>
          <a:p>
            <a:r>
              <a:rPr lang="en-US" sz="1200" dirty="0"/>
              <a:t>Tian Mu Qing Ding			Heaven's Eye Green Peak		</a:t>
            </a:r>
            <a:r>
              <a:rPr lang="en-US" sz="1200" dirty="0" err="1"/>
              <a:t>tiānmù</a:t>
            </a:r>
            <a:r>
              <a:rPr lang="en-US" sz="1200" dirty="0"/>
              <a:t> </a:t>
            </a:r>
            <a:r>
              <a:rPr lang="en-US" sz="1200" dirty="0" err="1"/>
              <a:t>qīng</a:t>
            </a:r>
            <a:r>
              <a:rPr lang="en-US" sz="1200" dirty="0"/>
              <a:t> </a:t>
            </a:r>
            <a:r>
              <a:rPr lang="en-US" sz="1200" dirty="0" err="1"/>
              <a:t>dǐng</a:t>
            </a:r>
            <a:r>
              <a:rPr lang="en-US" sz="1200" dirty="0"/>
              <a:t>		</a:t>
            </a:r>
            <a:r>
              <a:rPr lang="zh-CN" altLang="en-US" sz="1200" dirty="0"/>
              <a:t>天目青顶	</a:t>
            </a:r>
          </a:p>
          <a:p>
            <a:r>
              <a:rPr lang="en-US" sz="1200" dirty="0"/>
              <a:t>Gu Zhang Mao Jian			Gu Zhang Downy Tips			</a:t>
            </a:r>
            <a:r>
              <a:rPr lang="en-US" sz="1200" dirty="0" err="1"/>
              <a:t>gǔ</a:t>
            </a:r>
            <a:r>
              <a:rPr lang="en-US" sz="1200" dirty="0"/>
              <a:t> </a:t>
            </a:r>
            <a:r>
              <a:rPr lang="en-US" sz="1200" dirty="0" err="1"/>
              <a:t>zhàng</a:t>
            </a:r>
            <a:r>
              <a:rPr lang="en-US" sz="1200" dirty="0"/>
              <a:t> </a:t>
            </a:r>
            <a:r>
              <a:rPr lang="en-US" sz="1200" dirty="0" err="1"/>
              <a:t>máojiān</a:t>
            </a:r>
            <a:r>
              <a:rPr lang="en-US" sz="1200" dirty="0"/>
              <a:t>		</a:t>
            </a:r>
            <a:r>
              <a:rPr lang="zh-CN" altLang="en-US" sz="1200" dirty="0"/>
              <a:t>古丈毛尖	</a:t>
            </a:r>
          </a:p>
          <a:p>
            <a:r>
              <a:rPr lang="en-US" sz="1200" dirty="0"/>
              <a:t>Yong </a:t>
            </a:r>
            <a:r>
              <a:rPr lang="en-US" sz="1200" dirty="0" err="1"/>
              <a:t>Chuan</a:t>
            </a:r>
            <a:r>
              <a:rPr lang="en-US" sz="1200" dirty="0"/>
              <a:t> </a:t>
            </a:r>
            <a:r>
              <a:rPr lang="en-US" sz="1200" dirty="0" err="1"/>
              <a:t>Xiu</a:t>
            </a:r>
            <a:r>
              <a:rPr lang="en-US" sz="1200" dirty="0"/>
              <a:t> </a:t>
            </a:r>
            <a:r>
              <a:rPr lang="en-US" sz="1200" dirty="0" err="1"/>
              <a:t>Ya</a:t>
            </a:r>
            <a:r>
              <a:rPr lang="en-US" sz="1200" dirty="0"/>
              <a:t>			Yong Chuang Premium Bud		</a:t>
            </a:r>
            <a:r>
              <a:rPr lang="en-US" sz="1200" dirty="0" err="1"/>
              <a:t>yǒngchuān</a:t>
            </a:r>
            <a:r>
              <a:rPr lang="en-US" sz="1200" dirty="0"/>
              <a:t> </a:t>
            </a:r>
            <a:r>
              <a:rPr lang="en-US" sz="1200" dirty="0" err="1"/>
              <a:t>xiù</a:t>
            </a:r>
            <a:r>
              <a:rPr lang="en-US" sz="1200" dirty="0"/>
              <a:t> </a:t>
            </a:r>
            <a:r>
              <a:rPr lang="en-US" sz="1200" dirty="0" err="1"/>
              <a:t>yá</a:t>
            </a:r>
            <a:r>
              <a:rPr lang="en-US" sz="1200" dirty="0"/>
              <a:t>		</a:t>
            </a:r>
            <a:r>
              <a:rPr lang="zh-CN" altLang="en-US" sz="1200" dirty="0"/>
              <a:t>永川秀芽	</a:t>
            </a:r>
          </a:p>
          <a:p>
            <a:r>
              <a:rPr lang="en-US" sz="1200" dirty="0" err="1"/>
              <a:t>Pan'an</a:t>
            </a:r>
            <a:r>
              <a:rPr lang="en-US" sz="1200" dirty="0"/>
              <a:t> Yun Feng			Pan An Cloud Peak			</a:t>
            </a:r>
            <a:r>
              <a:rPr lang="en-US" sz="1200" dirty="0" err="1"/>
              <a:t>pán</a:t>
            </a:r>
            <a:r>
              <a:rPr lang="en-US" sz="1200" dirty="0"/>
              <a:t> </a:t>
            </a:r>
            <a:r>
              <a:rPr lang="en-US" sz="1200" dirty="0" err="1"/>
              <a:t>ān</a:t>
            </a:r>
            <a:r>
              <a:rPr lang="en-US" sz="1200" dirty="0"/>
              <a:t> </a:t>
            </a:r>
            <a:r>
              <a:rPr lang="en-US" sz="1200" dirty="0" err="1"/>
              <a:t>yún</a:t>
            </a:r>
            <a:r>
              <a:rPr lang="en-US" sz="1200" dirty="0"/>
              <a:t> </a:t>
            </a:r>
            <a:r>
              <a:rPr lang="en-US" sz="1200" dirty="0" err="1"/>
              <a:t>fēng</a:t>
            </a:r>
            <a:r>
              <a:rPr lang="en-US" sz="1200" dirty="0"/>
              <a:t>		</a:t>
            </a:r>
            <a:r>
              <a:rPr lang="zh-CN" altLang="en-US" sz="1200" dirty="0"/>
              <a:t>盘安云峰	</a:t>
            </a:r>
          </a:p>
          <a:p>
            <a:r>
              <a:rPr lang="en-US" sz="1200" dirty="0"/>
              <a:t>Pu </a:t>
            </a:r>
            <a:r>
              <a:rPr lang="en-US" sz="1200" dirty="0" err="1"/>
              <a:t>Tuo</a:t>
            </a:r>
            <a:r>
              <a:rPr lang="en-US" sz="1200" dirty="0"/>
              <a:t> </a:t>
            </a:r>
            <a:r>
              <a:rPr lang="en-US" sz="1200" dirty="0" err="1"/>
              <a:t>Fo</a:t>
            </a:r>
            <a:r>
              <a:rPr lang="en-US" sz="1200" dirty="0"/>
              <a:t> Cha				Buddha tea				</a:t>
            </a:r>
            <a:r>
              <a:rPr lang="en-US" sz="1200" dirty="0" err="1"/>
              <a:t>pǔ</a:t>
            </a:r>
            <a:r>
              <a:rPr lang="en-US" sz="1200" dirty="0"/>
              <a:t> </a:t>
            </a:r>
            <a:r>
              <a:rPr lang="en-US" sz="1200" dirty="0" err="1"/>
              <a:t>tuó</a:t>
            </a:r>
            <a:r>
              <a:rPr lang="en-US" sz="1200" dirty="0"/>
              <a:t> </a:t>
            </a:r>
            <a:r>
              <a:rPr lang="en-US" sz="1200" dirty="0" err="1"/>
              <a:t>fú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普陀佛茶	</a:t>
            </a:r>
          </a:p>
          <a:p>
            <a:r>
              <a:rPr lang="en-US" sz="1200" dirty="0"/>
              <a:t>Song Yang Yin Hou			Silver Monkey				</a:t>
            </a:r>
            <a:r>
              <a:rPr lang="en-US" sz="1200" dirty="0" err="1"/>
              <a:t>sōng</a:t>
            </a:r>
            <a:r>
              <a:rPr lang="en-US" sz="1200" dirty="0"/>
              <a:t> </a:t>
            </a:r>
            <a:r>
              <a:rPr lang="en-US" sz="1200" dirty="0" err="1"/>
              <a:t>yáng</a:t>
            </a:r>
            <a:r>
              <a:rPr lang="en-US" sz="1200" dirty="0"/>
              <a:t> </a:t>
            </a:r>
            <a:r>
              <a:rPr lang="en-US" sz="1200" dirty="0" err="1"/>
              <a:t>yín</a:t>
            </a:r>
            <a:r>
              <a:rPr lang="en-US" sz="1200" dirty="0"/>
              <a:t> </a:t>
            </a:r>
            <a:r>
              <a:rPr lang="en-US" sz="1200" dirty="0" err="1"/>
              <a:t>hóu</a:t>
            </a:r>
            <a:r>
              <a:rPr lang="en-US" sz="1200" dirty="0"/>
              <a:t>		</a:t>
            </a:r>
            <a:r>
              <a:rPr lang="zh-CN" altLang="en-US" sz="1200" dirty="0"/>
              <a:t>松阳银猴	</a:t>
            </a:r>
          </a:p>
          <a:p>
            <a:r>
              <a:rPr lang="en-US" sz="1200" dirty="0"/>
              <a:t>Pu Bu Xian Ming			Immortal Waterfall Buds		</a:t>
            </a:r>
            <a:r>
              <a:rPr lang="en-US" sz="1200" dirty="0" err="1"/>
              <a:t>pùbù</a:t>
            </a:r>
            <a:r>
              <a:rPr lang="en-US" sz="1200" dirty="0"/>
              <a:t> </a:t>
            </a:r>
            <a:r>
              <a:rPr lang="en-US" sz="1200" dirty="0" err="1"/>
              <a:t>xiān</a:t>
            </a:r>
            <a:r>
              <a:rPr lang="en-US" sz="1200" dirty="0"/>
              <a:t> </a:t>
            </a:r>
            <a:r>
              <a:rPr lang="en-US" sz="1200" dirty="0" err="1"/>
              <a:t>míng</a:t>
            </a:r>
            <a:r>
              <a:rPr lang="en-US" sz="1200" dirty="0"/>
              <a:t>		</a:t>
            </a:r>
            <a:r>
              <a:rPr lang="zh-CN" altLang="en-US" sz="1200" dirty="0"/>
              <a:t>瀑布仙茗	</a:t>
            </a:r>
          </a:p>
          <a:p>
            <a:r>
              <a:rPr lang="en-US" sz="1200" dirty="0"/>
              <a:t>Qian Dao Yu Ye			Thousand Islands Jade Leaf		</a:t>
            </a:r>
            <a:r>
              <a:rPr lang="en-US" sz="1200" dirty="0" err="1"/>
              <a:t>qiāndǎo</a:t>
            </a:r>
            <a:r>
              <a:rPr lang="en-US" sz="1200" dirty="0"/>
              <a:t> </a:t>
            </a:r>
            <a:r>
              <a:rPr lang="en-US" sz="1200" dirty="0" err="1"/>
              <a:t>yù</a:t>
            </a:r>
            <a:r>
              <a:rPr lang="en-US" sz="1200" dirty="0"/>
              <a:t> </a:t>
            </a:r>
            <a:r>
              <a:rPr lang="en-US" sz="1200" dirty="0" err="1"/>
              <a:t>yè</a:t>
            </a:r>
            <a:r>
              <a:rPr lang="en-US" sz="1200" dirty="0"/>
              <a:t>			</a:t>
            </a:r>
            <a:r>
              <a:rPr lang="zh-CN" altLang="en-US" sz="1200" dirty="0"/>
              <a:t>千岛玉叶	</a:t>
            </a:r>
          </a:p>
          <a:p>
            <a:r>
              <a:rPr lang="en-US" sz="1200" dirty="0"/>
              <a:t>San Bei Xiang				3 Cup Fragrance			</a:t>
            </a:r>
            <a:r>
              <a:rPr lang="en-US" sz="1200" dirty="0" err="1"/>
              <a:t>sān</a:t>
            </a:r>
            <a:r>
              <a:rPr lang="en-US" sz="1200" dirty="0"/>
              <a:t> </a:t>
            </a:r>
            <a:r>
              <a:rPr lang="en-US" sz="1200" dirty="0" err="1"/>
              <a:t>bēi</a:t>
            </a:r>
            <a:r>
              <a:rPr lang="en-US" sz="1200" dirty="0"/>
              <a:t> </a:t>
            </a:r>
            <a:r>
              <a:rPr lang="en-US" sz="1200" dirty="0" err="1"/>
              <a:t>xiāng</a:t>
            </a:r>
            <a:r>
              <a:rPr lang="en-US" sz="1200" dirty="0"/>
              <a:t>			</a:t>
            </a:r>
            <a:r>
              <a:rPr lang="zh-CN" altLang="en-US" sz="1200" dirty="0"/>
              <a:t>三杯香	</a:t>
            </a:r>
          </a:p>
          <a:p>
            <a:r>
              <a:rPr lang="en-US" sz="1200" dirty="0"/>
              <a:t>Jing Ting Lu </a:t>
            </a:r>
            <a:r>
              <a:rPr lang="en-US" sz="1200" dirty="0" err="1"/>
              <a:t>Xue</a:t>
            </a:r>
            <a:r>
              <a:rPr lang="en-US" sz="1200" dirty="0"/>
              <a:t>			Green Snow				</a:t>
            </a:r>
            <a:r>
              <a:rPr lang="en-US" sz="1200" dirty="0" err="1"/>
              <a:t>jìng</a:t>
            </a:r>
            <a:r>
              <a:rPr lang="en-US" sz="1200" dirty="0"/>
              <a:t> </a:t>
            </a:r>
            <a:r>
              <a:rPr lang="en-US" sz="1200" dirty="0" err="1"/>
              <a:t>tíng</a:t>
            </a:r>
            <a:r>
              <a:rPr lang="en-US" sz="1200" dirty="0"/>
              <a:t> </a:t>
            </a:r>
            <a:r>
              <a:rPr lang="en-US" sz="1200" dirty="0" err="1"/>
              <a:t>lǜ</a:t>
            </a:r>
            <a:r>
              <a:rPr lang="en-US" sz="1200" dirty="0"/>
              <a:t> </a:t>
            </a:r>
            <a:r>
              <a:rPr lang="en-US" sz="1200" dirty="0" err="1"/>
              <a:t>xuě</a:t>
            </a:r>
            <a:r>
              <a:rPr lang="en-US" sz="1200" dirty="0"/>
              <a:t>			</a:t>
            </a:r>
            <a:r>
              <a:rPr lang="zh-CN" altLang="en-US" sz="1200" dirty="0"/>
              <a:t>敬亭绿雪	</a:t>
            </a:r>
          </a:p>
          <a:p>
            <a:r>
              <a:rPr lang="en-US" sz="1200" dirty="0" err="1"/>
              <a:t>Xue</a:t>
            </a:r>
            <a:r>
              <a:rPr lang="en-US" sz="1200" dirty="0"/>
              <a:t> Shui Yun Lu			Snow Water Clouds			</a:t>
            </a:r>
            <a:r>
              <a:rPr lang="en-US" sz="1200" dirty="0" err="1"/>
              <a:t>xuě</a:t>
            </a:r>
            <a:r>
              <a:rPr lang="en-US" sz="1200" dirty="0"/>
              <a:t> </a:t>
            </a:r>
            <a:r>
              <a:rPr lang="en-US" sz="1200" dirty="0" err="1"/>
              <a:t>shuǐ</a:t>
            </a:r>
            <a:r>
              <a:rPr lang="en-US" sz="1200" dirty="0"/>
              <a:t> </a:t>
            </a:r>
            <a:r>
              <a:rPr lang="en-US" sz="1200" dirty="0" err="1"/>
              <a:t>yún</a:t>
            </a:r>
            <a:r>
              <a:rPr lang="en-US" sz="1200" dirty="0"/>
              <a:t> </a:t>
            </a:r>
            <a:r>
              <a:rPr lang="en-US" sz="1200" dirty="0" err="1"/>
              <a:t>lǜ</a:t>
            </a:r>
            <a:r>
              <a:rPr lang="en-US" sz="1200" dirty="0"/>
              <a:t>			</a:t>
            </a:r>
            <a:r>
              <a:rPr lang="zh-CN" altLang="en-US" sz="1200" dirty="0"/>
              <a:t>雪水云绿	</a:t>
            </a:r>
          </a:p>
          <a:p>
            <a:r>
              <a:rPr lang="en-US" sz="1200" dirty="0"/>
              <a:t>Lin Hai Pan Hao			Curly Buds, Curly Tips			</a:t>
            </a:r>
            <a:r>
              <a:rPr lang="en-US" sz="1200" dirty="0" err="1"/>
              <a:t>línhǎi</a:t>
            </a:r>
            <a:r>
              <a:rPr lang="en-US" sz="1200" dirty="0"/>
              <a:t> </a:t>
            </a:r>
            <a:r>
              <a:rPr lang="en-US" sz="1200" dirty="0" err="1"/>
              <a:t>pán</a:t>
            </a:r>
            <a:r>
              <a:rPr lang="en-US" sz="1200" dirty="0"/>
              <a:t> </a:t>
            </a:r>
            <a:r>
              <a:rPr lang="en-US" sz="1200" dirty="0" err="1"/>
              <a:t>háo</a:t>
            </a:r>
            <a:r>
              <a:rPr lang="en-US" sz="1200" dirty="0"/>
              <a:t>			</a:t>
            </a:r>
            <a:r>
              <a:rPr lang="zh-CN" altLang="en-US" sz="1200" dirty="0"/>
              <a:t>临海蟠毫	</a:t>
            </a:r>
          </a:p>
          <a:p>
            <a:r>
              <a:rPr lang="en-US" sz="1200" dirty="0"/>
              <a:t>Pu Jiang Chun Hao			Pu Jiang Spring Buds			</a:t>
            </a:r>
            <a:r>
              <a:rPr lang="en-US" sz="1200" dirty="0" err="1"/>
              <a:t>pǔjiāng</a:t>
            </a:r>
            <a:r>
              <a:rPr lang="en-US" sz="1200" dirty="0"/>
              <a:t> </a:t>
            </a:r>
            <a:r>
              <a:rPr lang="en-US" sz="1200" dirty="0" err="1"/>
              <a:t>chūn</a:t>
            </a:r>
            <a:r>
              <a:rPr lang="en-US" sz="1200" dirty="0"/>
              <a:t> </a:t>
            </a:r>
            <a:r>
              <a:rPr lang="en-US" sz="1200" dirty="0" err="1"/>
              <a:t>háo</a:t>
            </a:r>
            <a:r>
              <a:rPr lang="en-US" sz="1200" dirty="0"/>
              <a:t>		</a:t>
            </a:r>
            <a:r>
              <a:rPr lang="zh-CN" altLang="en-US" sz="1200" dirty="0"/>
              <a:t>浦江春毫	</a:t>
            </a:r>
          </a:p>
          <a:p>
            <a:r>
              <a:rPr lang="en-US" sz="1200" dirty="0"/>
              <a:t>Yang Yan Gou Qing			Sheep Rock Green Hooks		</a:t>
            </a:r>
            <a:r>
              <a:rPr lang="en-US" sz="1200" dirty="0" err="1"/>
              <a:t>yáng</a:t>
            </a:r>
            <a:r>
              <a:rPr lang="en-US" sz="1200" dirty="0"/>
              <a:t> </a:t>
            </a:r>
            <a:r>
              <a:rPr lang="en-US" sz="1200" dirty="0" err="1"/>
              <a:t>yán</a:t>
            </a:r>
            <a:r>
              <a:rPr lang="en-US" sz="1200" dirty="0"/>
              <a:t> </a:t>
            </a:r>
            <a:r>
              <a:rPr lang="en-US" sz="1200" dirty="0" err="1"/>
              <a:t>gōu</a:t>
            </a:r>
            <a:r>
              <a:rPr lang="en-US" sz="1200" dirty="0"/>
              <a:t> </a:t>
            </a:r>
            <a:r>
              <a:rPr lang="en-US" sz="1200" dirty="0" err="1"/>
              <a:t>qīng</a:t>
            </a:r>
            <a:r>
              <a:rPr lang="en-US" sz="1200" dirty="0"/>
              <a:t>		</a:t>
            </a:r>
            <a:r>
              <a:rPr lang="zh-CN" altLang="en-US" sz="1200" dirty="0"/>
              <a:t>羊岩勾青	</a:t>
            </a:r>
          </a:p>
          <a:p>
            <a:r>
              <a:rPr lang="en-US" sz="1200" dirty="0"/>
              <a:t>Lu Jian Cha				Green Swords				</a:t>
            </a:r>
            <a:r>
              <a:rPr lang="en-US" sz="1200" dirty="0" err="1"/>
              <a:t>lǜ</a:t>
            </a:r>
            <a:r>
              <a:rPr lang="en-US" sz="1200" dirty="0"/>
              <a:t> </a:t>
            </a:r>
            <a:r>
              <a:rPr lang="en-US" sz="1200" dirty="0" err="1"/>
              <a:t>jiàn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绿剑茶	</a:t>
            </a:r>
          </a:p>
          <a:p>
            <a:r>
              <a:rPr lang="en-US" sz="1200" dirty="0"/>
              <a:t>Zi Yang Mao Jian			Purple Sun Downy Tips			</a:t>
            </a:r>
            <a:r>
              <a:rPr lang="en-US" sz="1200" dirty="0" err="1"/>
              <a:t>zǐyáng</a:t>
            </a:r>
            <a:r>
              <a:rPr lang="en-US" sz="1200" dirty="0"/>
              <a:t> </a:t>
            </a:r>
            <a:r>
              <a:rPr lang="en-US" sz="1200" dirty="0" err="1"/>
              <a:t>máojiān</a:t>
            </a:r>
            <a:r>
              <a:rPr lang="en-US" sz="1200" dirty="0"/>
              <a:t>		</a:t>
            </a:r>
            <a:r>
              <a:rPr lang="zh-CN" altLang="en-US" sz="1200" dirty="0"/>
              <a:t>紫阳毛尖	</a:t>
            </a:r>
          </a:p>
          <a:p>
            <a:r>
              <a:rPr lang="en-US" sz="1200" dirty="0"/>
              <a:t>Dian Qing				Yunnan Green tea			</a:t>
            </a:r>
            <a:r>
              <a:rPr lang="en-US" sz="1200" dirty="0" err="1"/>
              <a:t>diān</a:t>
            </a:r>
            <a:r>
              <a:rPr lang="en-US" sz="1200" dirty="0"/>
              <a:t> </a:t>
            </a:r>
            <a:r>
              <a:rPr lang="en-US" sz="1200" dirty="0" err="1"/>
              <a:t>qīng</a:t>
            </a:r>
            <a:r>
              <a:rPr lang="en-US" sz="1200" dirty="0"/>
              <a:t>			</a:t>
            </a:r>
            <a:r>
              <a:rPr lang="zh-CN" altLang="en-US" sz="1200" dirty="0"/>
              <a:t>滇青	</a:t>
            </a:r>
          </a:p>
          <a:p>
            <a:r>
              <a:rPr lang="en-US" sz="1200" dirty="0"/>
              <a:t>Wu Yang Chun Yu			Spring Rain				</a:t>
            </a:r>
            <a:r>
              <a:rPr lang="en-US" sz="1200" dirty="0" err="1"/>
              <a:t>wǔ</a:t>
            </a:r>
            <a:r>
              <a:rPr lang="en-US" sz="1200" dirty="0"/>
              <a:t> </a:t>
            </a:r>
            <a:r>
              <a:rPr lang="en-US" sz="1200" dirty="0" err="1"/>
              <a:t>yángchūnyǔ</a:t>
            </a:r>
            <a:r>
              <a:rPr lang="en-US" sz="1200" dirty="0"/>
              <a:t>		</a:t>
            </a:r>
            <a:r>
              <a:rPr lang="zh-CN" altLang="en-US" sz="1200" dirty="0"/>
              <a:t>武阳春雨	</a:t>
            </a:r>
          </a:p>
          <a:p>
            <a:r>
              <a:rPr lang="en-US" sz="1200" dirty="0"/>
              <a:t>Wu Zi Xian Hao			Wu Zi Heavenly Buds			</a:t>
            </a:r>
            <a:r>
              <a:rPr lang="en-US" sz="1200" dirty="0" err="1"/>
              <a:t>wǔ</a:t>
            </a:r>
            <a:r>
              <a:rPr lang="en-US" sz="1200" dirty="0"/>
              <a:t> zi </a:t>
            </a:r>
            <a:r>
              <a:rPr lang="en-US" sz="1200" dirty="0" err="1"/>
              <a:t>xiān</a:t>
            </a:r>
            <a:r>
              <a:rPr lang="en-US" sz="1200" dirty="0"/>
              <a:t> </a:t>
            </a:r>
            <a:r>
              <a:rPr lang="en-US" sz="1200" dirty="0" err="1"/>
              <a:t>háo</a:t>
            </a:r>
            <a:r>
              <a:rPr lang="en-US" sz="1200" dirty="0"/>
              <a:t>			</a:t>
            </a:r>
            <a:r>
              <a:rPr lang="zh-CN" altLang="en-US" sz="1200" dirty="0"/>
              <a:t>午子仙毫	</a:t>
            </a:r>
          </a:p>
          <a:p>
            <a:r>
              <a:rPr lang="en-US" sz="1200" dirty="0"/>
              <a:t>Lu Ming Wu Cha			Lu Ming Fog Tea			</a:t>
            </a:r>
            <a:r>
              <a:rPr lang="en-US" sz="1200" dirty="0" err="1"/>
              <a:t>Lù</a:t>
            </a:r>
            <a:r>
              <a:rPr lang="en-US" sz="1200" dirty="0"/>
              <a:t> </a:t>
            </a:r>
            <a:r>
              <a:rPr lang="en-US" sz="1200" dirty="0" err="1"/>
              <a:t>míng</a:t>
            </a:r>
            <a:r>
              <a:rPr lang="en-US" sz="1200" dirty="0"/>
              <a:t> </a:t>
            </a:r>
            <a:r>
              <a:rPr lang="en-US" sz="1200" dirty="0" err="1"/>
              <a:t>wù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</a:t>
            </a:r>
            <a:r>
              <a:rPr lang="zh-CN" altLang="en-US" sz="1200" dirty="0"/>
              <a:t>鹿鸣雾茶	</a:t>
            </a:r>
          </a:p>
          <a:p>
            <a:r>
              <a:rPr lang="en-US" sz="1200" dirty="0"/>
              <a:t>Dong Bai Chun </a:t>
            </a:r>
            <a:r>
              <a:rPr lang="en-US" sz="1200" dirty="0" err="1"/>
              <a:t>Ya</a:t>
            </a:r>
            <a:r>
              <a:rPr lang="en-US" sz="1200" dirty="0"/>
              <a:t>			Eastern White Spring Buds		</a:t>
            </a:r>
            <a:r>
              <a:rPr lang="en-US" sz="1200" dirty="0" err="1"/>
              <a:t>dōng</a:t>
            </a:r>
            <a:r>
              <a:rPr lang="en-US" sz="1200" dirty="0"/>
              <a:t> </a:t>
            </a:r>
            <a:r>
              <a:rPr lang="en-US" sz="1200" dirty="0" err="1"/>
              <a:t>báichūnyá</a:t>
            </a:r>
            <a:r>
              <a:rPr lang="en-US" sz="1200" dirty="0"/>
              <a:t>		</a:t>
            </a:r>
            <a:r>
              <a:rPr lang="zh-CN" altLang="en-US" sz="1200" dirty="0"/>
              <a:t>东白春芽	</a:t>
            </a:r>
          </a:p>
          <a:p>
            <a:r>
              <a:rPr lang="en-US" sz="1200" dirty="0"/>
              <a:t>Jian De Bao </a:t>
            </a:r>
            <a:r>
              <a:rPr lang="en-US" sz="1200" dirty="0" err="1"/>
              <a:t>Ya</a:t>
            </a:r>
            <a:r>
              <a:rPr lang="en-US" sz="1200" dirty="0"/>
              <a:t>			Jian De Bud tea			</a:t>
            </a:r>
            <a:r>
              <a:rPr lang="en-US" sz="1200" dirty="0" err="1"/>
              <a:t>jiàn</a:t>
            </a:r>
            <a:r>
              <a:rPr lang="en-US" sz="1200" dirty="0"/>
              <a:t> </a:t>
            </a:r>
            <a:r>
              <a:rPr lang="en-US" sz="1200" dirty="0" err="1"/>
              <a:t>dé</a:t>
            </a:r>
            <a:r>
              <a:rPr lang="en-US" sz="1200" dirty="0"/>
              <a:t> </a:t>
            </a:r>
            <a:r>
              <a:rPr lang="en-US" sz="1200" dirty="0" err="1"/>
              <a:t>bāo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</a:t>
            </a:r>
            <a:r>
              <a:rPr lang="zh-CN" altLang="en-US" sz="1200" dirty="0"/>
              <a:t>建德苞茶	</a:t>
            </a:r>
          </a:p>
          <a:p>
            <a:r>
              <a:rPr lang="en-US" sz="1200" dirty="0"/>
              <a:t>Mao Shan Chang Qing		Mao Shan Evergreen			</a:t>
            </a:r>
            <a:r>
              <a:rPr lang="en-US" sz="1200" dirty="0" err="1"/>
              <a:t>máoshān</a:t>
            </a:r>
            <a:r>
              <a:rPr lang="en-US" sz="1200" dirty="0"/>
              <a:t> </a:t>
            </a:r>
            <a:r>
              <a:rPr lang="en-US" sz="1200" dirty="0" err="1"/>
              <a:t>cháng</a:t>
            </a:r>
            <a:r>
              <a:rPr lang="en-US" sz="1200" dirty="0"/>
              <a:t> </a:t>
            </a:r>
            <a:r>
              <a:rPr lang="en-US" sz="1200" dirty="0" err="1"/>
              <a:t>qīng</a:t>
            </a:r>
            <a:r>
              <a:rPr lang="en-US" sz="1200" dirty="0"/>
              <a:t>		</a:t>
            </a:r>
            <a:r>
              <a:rPr lang="zh-CN" altLang="en-US" sz="1200" dirty="0"/>
              <a:t>茅山长青	</a:t>
            </a:r>
          </a:p>
          <a:p>
            <a:r>
              <a:rPr lang="en-US" sz="1200" dirty="0"/>
              <a:t>Xiao Bu Yan Cha			Xiao Bu Rock tea			</a:t>
            </a:r>
            <a:r>
              <a:rPr lang="en-US" sz="1200" dirty="0" err="1"/>
              <a:t>xiǎo</a:t>
            </a:r>
            <a:r>
              <a:rPr lang="en-US" sz="1200" dirty="0"/>
              <a:t> </a:t>
            </a:r>
            <a:r>
              <a:rPr lang="en-US" sz="1200" dirty="0" err="1"/>
              <a:t>bù</a:t>
            </a:r>
            <a:r>
              <a:rPr lang="en-US" sz="1200" dirty="0"/>
              <a:t> </a:t>
            </a:r>
            <a:r>
              <a:rPr lang="en-US" sz="1200" dirty="0" err="1"/>
              <a:t>yán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</a:t>
            </a:r>
            <a:r>
              <a:rPr lang="zh-CN" altLang="en-US" sz="1200" dirty="0"/>
              <a:t>小布岩茶	</a:t>
            </a:r>
          </a:p>
        </p:txBody>
      </p:sp>
    </p:spTree>
    <p:extLst>
      <p:ext uri="{BB962C8B-B14F-4D97-AF65-F5344CB8AC3E}">
        <p14:creationId xmlns:p14="http://schemas.microsoft.com/office/powerpoint/2010/main" val="395991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70DA-1128-4219-B310-5894CCBD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1" y="69878"/>
            <a:ext cx="9905998" cy="1478570"/>
          </a:xfrm>
        </p:spPr>
        <p:txBody>
          <a:bodyPr/>
          <a:lstStyle/>
          <a:p>
            <a:r>
              <a:rPr lang="en-US" dirty="0"/>
              <a:t>Chinese Green Tea Varieties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35D4-2EFF-4A88-86AC-CE7F1D0513D4}"/>
              </a:ext>
            </a:extLst>
          </p:cNvPr>
          <p:cNvSpPr txBox="1"/>
          <p:nvPr/>
        </p:nvSpPr>
        <p:spPr>
          <a:xfrm>
            <a:off x="1348241" y="1548448"/>
            <a:ext cx="9337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Official Name</a:t>
            </a:r>
            <a:r>
              <a:rPr lang="en-US" sz="1200" b="1" dirty="0"/>
              <a:t>				</a:t>
            </a:r>
            <a:r>
              <a:rPr lang="en-US" sz="1200" b="1" u="sng" dirty="0"/>
              <a:t>Western Name</a:t>
            </a:r>
            <a:r>
              <a:rPr lang="en-US" sz="1200" b="1" dirty="0"/>
              <a:t>			</a:t>
            </a:r>
            <a:r>
              <a:rPr lang="en-US" sz="1200" b="1" u="sng" dirty="0"/>
              <a:t>Pinyin</a:t>
            </a:r>
            <a:r>
              <a:rPr lang="en-US" sz="1200" b="1" dirty="0"/>
              <a:t>				</a:t>
            </a:r>
            <a:r>
              <a:rPr lang="en-US" sz="1200" b="1" u="sng" dirty="0"/>
              <a:t>Chinese Simplified</a:t>
            </a:r>
            <a:r>
              <a:rPr lang="en-US" sz="1100" dirty="0"/>
              <a:t>	</a:t>
            </a:r>
          </a:p>
          <a:p>
            <a:r>
              <a:rPr lang="en-US" sz="1200" dirty="0"/>
              <a:t>Xian Yao Yun Wu			Heavenly Jade Misty Fog		</a:t>
            </a:r>
            <a:r>
              <a:rPr lang="en-US" sz="1200" dirty="0" err="1"/>
              <a:t>xiān</a:t>
            </a:r>
            <a:r>
              <a:rPr lang="en-US" sz="1200" dirty="0"/>
              <a:t> </a:t>
            </a:r>
            <a:r>
              <a:rPr lang="en-US" sz="1200" dirty="0" err="1"/>
              <a:t>yáo</a:t>
            </a:r>
            <a:r>
              <a:rPr lang="en-US" sz="1200" dirty="0"/>
              <a:t> </a:t>
            </a:r>
            <a:r>
              <a:rPr lang="en-US" sz="1200" dirty="0" err="1"/>
              <a:t>yǐn</a:t>
            </a:r>
            <a:r>
              <a:rPr lang="en-US" sz="1200" dirty="0"/>
              <a:t> </a:t>
            </a:r>
            <a:r>
              <a:rPr lang="en-US" sz="1200" dirty="0" err="1"/>
              <a:t>wù</a:t>
            </a:r>
            <a:r>
              <a:rPr lang="en-US" sz="1200" dirty="0"/>
              <a:t>		</a:t>
            </a:r>
            <a:r>
              <a:rPr lang="zh-CN" altLang="en-US" sz="1200" dirty="0"/>
              <a:t>仙瑶隐雾	</a:t>
            </a:r>
          </a:p>
          <a:p>
            <a:r>
              <a:rPr lang="en-US" sz="1200" dirty="0"/>
              <a:t>Feng Yang Chun			Phoenix Spring Sun			</a:t>
            </a:r>
            <a:r>
              <a:rPr lang="en-US" sz="1200" dirty="0" err="1"/>
              <a:t>fèng</a:t>
            </a:r>
            <a:r>
              <a:rPr lang="en-US" sz="1200" dirty="0"/>
              <a:t> </a:t>
            </a:r>
            <a:r>
              <a:rPr lang="en-US" sz="1200" dirty="0" err="1"/>
              <a:t>yáng</a:t>
            </a:r>
            <a:r>
              <a:rPr lang="en-US" sz="1200" dirty="0"/>
              <a:t> </a:t>
            </a:r>
            <a:r>
              <a:rPr lang="en-US" sz="1200" dirty="0" err="1"/>
              <a:t>chūn</a:t>
            </a:r>
            <a:r>
              <a:rPr lang="en-US" sz="1200" dirty="0"/>
              <a:t>		</a:t>
            </a:r>
            <a:r>
              <a:rPr lang="zh-CN" altLang="en-US" sz="1200" dirty="0"/>
              <a:t>凤阳春	</a:t>
            </a:r>
          </a:p>
          <a:p>
            <a:r>
              <a:rPr lang="en-US" sz="1200" dirty="0" err="1"/>
              <a:t>Nu'er</a:t>
            </a:r>
            <a:r>
              <a:rPr lang="en-US" sz="1200" dirty="0"/>
              <a:t> Huan				Daughter's Ring			</a:t>
            </a:r>
            <a:r>
              <a:rPr lang="en-US" sz="1200" dirty="0" err="1"/>
              <a:t>nǚ'ér</a:t>
            </a:r>
            <a:r>
              <a:rPr lang="en-US" sz="1200" dirty="0"/>
              <a:t> </a:t>
            </a:r>
            <a:r>
              <a:rPr lang="en-US" sz="1200" dirty="0" err="1"/>
              <a:t>huán</a:t>
            </a:r>
            <a:r>
              <a:rPr lang="en-US" sz="1200" dirty="0"/>
              <a:t>			</a:t>
            </a:r>
            <a:r>
              <a:rPr lang="zh-CN" altLang="en-US" sz="1200" dirty="0"/>
              <a:t>女儿环	</a:t>
            </a:r>
          </a:p>
          <a:p>
            <a:r>
              <a:rPr lang="en-US" sz="1200" dirty="0"/>
              <a:t>Cheng Tian </a:t>
            </a:r>
            <a:r>
              <a:rPr lang="en-US" sz="1200" dirty="0" err="1"/>
              <a:t>Xue</a:t>
            </a:r>
            <a:r>
              <a:rPr lang="en-US" sz="1200" dirty="0"/>
              <a:t> Long			Snow Dragon				</a:t>
            </a:r>
            <a:r>
              <a:rPr lang="en-US" sz="1200" dirty="0" err="1"/>
              <a:t>chéng</a:t>
            </a:r>
            <a:r>
              <a:rPr lang="en-US" sz="1200" dirty="0"/>
              <a:t> </a:t>
            </a:r>
            <a:r>
              <a:rPr lang="en-US" sz="1200" dirty="0" err="1"/>
              <a:t>tiān</a:t>
            </a:r>
            <a:r>
              <a:rPr lang="en-US" sz="1200" dirty="0"/>
              <a:t> </a:t>
            </a:r>
            <a:r>
              <a:rPr lang="en-US" sz="1200" dirty="0" err="1"/>
              <a:t>xuě</a:t>
            </a:r>
            <a:r>
              <a:rPr lang="en-US" sz="1200" dirty="0"/>
              <a:t> </a:t>
            </a:r>
            <a:r>
              <a:rPr lang="en-US" sz="1200" dirty="0" err="1"/>
              <a:t>lóng</a:t>
            </a:r>
            <a:r>
              <a:rPr lang="en-US" sz="1200" dirty="0"/>
              <a:t>		</a:t>
            </a:r>
            <a:r>
              <a:rPr lang="zh-CN" altLang="en-US" sz="1200" dirty="0"/>
              <a:t>承天雪龙	</a:t>
            </a:r>
          </a:p>
          <a:p>
            <a:r>
              <a:rPr lang="en-US" sz="1200" dirty="0"/>
              <a:t>Wu Zhou Ju Yan			Wu Zhou Rock Lift			</a:t>
            </a:r>
            <a:r>
              <a:rPr lang="en-US" sz="1200" dirty="0" err="1"/>
              <a:t>wù</a:t>
            </a:r>
            <a:r>
              <a:rPr lang="en-US" sz="1200" dirty="0"/>
              <a:t> </a:t>
            </a:r>
            <a:r>
              <a:rPr lang="en-US" sz="1200" dirty="0" err="1"/>
              <a:t>zhōu</a:t>
            </a:r>
            <a:r>
              <a:rPr lang="en-US" sz="1200" dirty="0"/>
              <a:t> </a:t>
            </a:r>
            <a:r>
              <a:rPr lang="en-US" sz="1200" dirty="0" err="1"/>
              <a:t>jǔ</a:t>
            </a:r>
            <a:r>
              <a:rPr lang="en-US" sz="1200" dirty="0"/>
              <a:t> </a:t>
            </a:r>
            <a:r>
              <a:rPr lang="en-US" sz="1200" dirty="0" err="1"/>
              <a:t>yán</a:t>
            </a:r>
            <a:r>
              <a:rPr lang="en-US" sz="1200" dirty="0"/>
              <a:t>			</a:t>
            </a:r>
            <a:r>
              <a:rPr lang="zh-CN" altLang="en-US" sz="1200" dirty="0"/>
              <a:t>婺州举岩	</a:t>
            </a:r>
          </a:p>
          <a:p>
            <a:r>
              <a:rPr lang="en-US" sz="1200" dirty="0"/>
              <a:t>Yang Dang Mao Feng			Yang Dang Furry Peak			</a:t>
            </a:r>
            <a:r>
              <a:rPr lang="en-US" sz="1200" dirty="0" err="1"/>
              <a:t>yàndàng</a:t>
            </a:r>
            <a:r>
              <a:rPr lang="en-US" sz="1200" dirty="0"/>
              <a:t> </a:t>
            </a:r>
            <a:r>
              <a:rPr lang="en-US" sz="1200" dirty="0" err="1"/>
              <a:t>máo</a:t>
            </a:r>
            <a:r>
              <a:rPr lang="en-US" sz="1200" dirty="0"/>
              <a:t> </a:t>
            </a:r>
            <a:r>
              <a:rPr lang="en-US" sz="1200" dirty="0" err="1"/>
              <a:t>fēng</a:t>
            </a:r>
            <a:r>
              <a:rPr lang="en-US" sz="1200" dirty="0"/>
              <a:t>		</a:t>
            </a:r>
            <a:r>
              <a:rPr lang="zh-CN" altLang="en-US" sz="1200" dirty="0"/>
              <a:t>雁荡毛峰	</a:t>
            </a:r>
          </a:p>
          <a:p>
            <a:r>
              <a:rPr lang="en-US" sz="1200" dirty="0"/>
              <a:t>Wang Fu Yin Hao			Wang Fu Silver Needle		</a:t>
            </a:r>
            <a:r>
              <a:rPr lang="en-US" sz="1200" dirty="0" err="1"/>
              <a:t>wàng</a:t>
            </a:r>
            <a:r>
              <a:rPr lang="en-US" sz="1200" dirty="0"/>
              <a:t> </a:t>
            </a:r>
            <a:r>
              <a:rPr lang="en-US" sz="1200" dirty="0" err="1"/>
              <a:t>fǔ</a:t>
            </a:r>
            <a:r>
              <a:rPr lang="en-US" sz="1200" dirty="0"/>
              <a:t> </a:t>
            </a:r>
            <a:r>
              <a:rPr lang="en-US" sz="1200" dirty="0" err="1"/>
              <a:t>yín</a:t>
            </a:r>
            <a:r>
              <a:rPr lang="en-US" sz="1200" dirty="0"/>
              <a:t> </a:t>
            </a:r>
            <a:r>
              <a:rPr lang="en-US" sz="1200" dirty="0" err="1"/>
              <a:t>háo</a:t>
            </a:r>
            <a:r>
              <a:rPr lang="en-US" sz="1200" dirty="0"/>
              <a:t>		</a:t>
            </a:r>
            <a:r>
              <a:rPr lang="zh-CN" altLang="en-US" sz="1200" dirty="0"/>
              <a:t>望府银毫	</a:t>
            </a:r>
          </a:p>
          <a:p>
            <a:r>
              <a:rPr lang="en-US" sz="1200" dirty="0"/>
              <a:t>Heng Wen Xi </a:t>
            </a:r>
            <a:r>
              <a:rPr lang="en-US" sz="1200" dirty="0" err="1"/>
              <a:t>Xiu</a:t>
            </a:r>
            <a:r>
              <a:rPr lang="en-US" sz="1200" dirty="0"/>
              <a:t>			Fine Beauty				</a:t>
            </a:r>
            <a:r>
              <a:rPr lang="en-US" sz="1200" dirty="0" err="1"/>
              <a:t>héng</a:t>
            </a:r>
            <a:r>
              <a:rPr lang="en-US" sz="1200" dirty="0"/>
              <a:t> </a:t>
            </a:r>
            <a:r>
              <a:rPr lang="en-US" sz="1200" dirty="0" err="1"/>
              <a:t>wén</a:t>
            </a:r>
            <a:r>
              <a:rPr lang="en-US" sz="1200" dirty="0"/>
              <a:t> </a:t>
            </a:r>
            <a:r>
              <a:rPr lang="en-US" sz="1200" dirty="0" err="1"/>
              <a:t>xì</a:t>
            </a:r>
            <a:r>
              <a:rPr lang="en-US" sz="1200" dirty="0"/>
              <a:t> </a:t>
            </a:r>
            <a:r>
              <a:rPr lang="en-US" sz="1200" dirty="0" err="1"/>
              <a:t>xiù</a:t>
            </a:r>
            <a:r>
              <a:rPr lang="en-US" sz="1200" dirty="0"/>
              <a:t>		</a:t>
            </a:r>
            <a:r>
              <a:rPr lang="zh-CN" altLang="en-US" sz="1200" dirty="0"/>
              <a:t>横纹细秀	</a:t>
            </a:r>
          </a:p>
          <a:p>
            <a:r>
              <a:rPr lang="en-US" sz="1200" dirty="0"/>
              <a:t>Fu Lai Chun				Floating Spring			</a:t>
            </a:r>
            <a:r>
              <a:rPr lang="en-US" sz="1200" dirty="0" err="1"/>
              <a:t>fú</a:t>
            </a:r>
            <a:r>
              <a:rPr lang="en-US" sz="1200" dirty="0"/>
              <a:t> </a:t>
            </a:r>
            <a:r>
              <a:rPr lang="en-US" sz="1200" dirty="0" err="1"/>
              <a:t>láichūn</a:t>
            </a:r>
            <a:r>
              <a:rPr lang="en-US" sz="1200" dirty="0"/>
              <a:t>			</a:t>
            </a:r>
            <a:r>
              <a:rPr lang="zh-CN" altLang="en-US" sz="1200" dirty="0"/>
              <a:t>浮来春	</a:t>
            </a:r>
          </a:p>
          <a:p>
            <a:r>
              <a:rPr lang="en-US" sz="1200" dirty="0"/>
              <a:t>Wu Dong Cha				Misty Cave tea, 			</a:t>
            </a:r>
            <a:r>
              <a:rPr lang="en-US" sz="1200" dirty="0" err="1"/>
              <a:t>wù</a:t>
            </a:r>
            <a:r>
              <a:rPr lang="en-US" sz="1200" dirty="0"/>
              <a:t> </a:t>
            </a:r>
            <a:r>
              <a:rPr lang="en-US" sz="1200" dirty="0" err="1"/>
              <a:t>dòng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雾洞茶	</a:t>
            </a:r>
          </a:p>
          <a:p>
            <a:r>
              <a:rPr lang="en-US" sz="1200" dirty="0"/>
              <a:t>Da </a:t>
            </a:r>
            <a:r>
              <a:rPr lang="en-US" sz="1200" dirty="0" err="1"/>
              <a:t>Fo</a:t>
            </a:r>
            <a:r>
              <a:rPr lang="en-US" sz="1200" dirty="0"/>
              <a:t> Long Jing			Da Fu Dragon Well			</a:t>
            </a:r>
            <a:r>
              <a:rPr lang="en-US" sz="1200" dirty="0" err="1"/>
              <a:t>dàfú</a:t>
            </a:r>
            <a:r>
              <a:rPr lang="en-US" sz="1200" dirty="0"/>
              <a:t> </a:t>
            </a:r>
            <a:r>
              <a:rPr lang="en-US" sz="1200" dirty="0" err="1"/>
              <a:t>lóngjǐng</a:t>
            </a:r>
            <a:r>
              <a:rPr lang="en-US" sz="1200" dirty="0"/>
              <a:t>			</a:t>
            </a:r>
            <a:r>
              <a:rPr lang="zh-CN" altLang="en-US" sz="1200" dirty="0"/>
              <a:t>大佛龙井	</a:t>
            </a:r>
          </a:p>
          <a:p>
            <a:r>
              <a:rPr lang="en-US" sz="1200" dirty="0"/>
              <a:t>Mei Cha				Eyebrow green tea			</a:t>
            </a:r>
            <a:r>
              <a:rPr lang="en-US" sz="1200" dirty="0" err="1"/>
              <a:t>méi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眉茶	</a:t>
            </a:r>
          </a:p>
          <a:p>
            <a:r>
              <a:rPr lang="en-US" sz="1200" dirty="0" err="1"/>
              <a:t>Xue</a:t>
            </a:r>
            <a:r>
              <a:rPr lang="en-US" sz="1200" dirty="0"/>
              <a:t> Qing				Snow Spring tea			</a:t>
            </a:r>
            <a:r>
              <a:rPr lang="en-US" sz="1200" dirty="0" err="1"/>
              <a:t>xuěqīng</a:t>
            </a:r>
            <a:r>
              <a:rPr lang="en-US" sz="1200" dirty="0"/>
              <a:t> </a:t>
            </a:r>
            <a:r>
              <a:rPr lang="en-US" sz="1200" dirty="0" err="1"/>
              <a:t>chá</a:t>
            </a:r>
            <a:r>
              <a:rPr lang="en-US" sz="1200" dirty="0"/>
              <a:t>			</a:t>
            </a:r>
            <a:r>
              <a:rPr lang="zh-CN" altLang="en-US" sz="1200" dirty="0"/>
              <a:t>雪青茶	</a:t>
            </a:r>
          </a:p>
          <a:p>
            <a:r>
              <a:rPr lang="en-US" sz="1200" dirty="0"/>
              <a:t>Cai Hua Mao Jian			Flower Picking Downy Buds		</a:t>
            </a:r>
            <a:r>
              <a:rPr lang="en-US" sz="1200" dirty="0" err="1"/>
              <a:t>cǎihuā</a:t>
            </a:r>
            <a:r>
              <a:rPr lang="en-US" sz="1200" dirty="0"/>
              <a:t> </a:t>
            </a:r>
            <a:r>
              <a:rPr lang="en-US" sz="1200" dirty="0" err="1"/>
              <a:t>máojiān</a:t>
            </a:r>
            <a:r>
              <a:rPr lang="en-US" sz="1200" dirty="0"/>
              <a:t>			</a:t>
            </a:r>
            <a:r>
              <a:rPr lang="zh-CN" altLang="en-US" sz="1200" dirty="0"/>
              <a:t>采花毛尖	</a:t>
            </a:r>
          </a:p>
        </p:txBody>
      </p:sp>
    </p:spTree>
    <p:extLst>
      <p:ext uri="{BB962C8B-B14F-4D97-AF65-F5344CB8AC3E}">
        <p14:creationId xmlns:p14="http://schemas.microsoft.com/office/powerpoint/2010/main" val="396719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198" y="824403"/>
            <a:ext cx="440840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Longjing</a:t>
            </a:r>
            <a:br>
              <a:rPr lang="en-US" sz="3600" dirty="0"/>
            </a:br>
            <a:r>
              <a:rPr lang="en-US" sz="3600" dirty="0"/>
              <a:t>aka – </a:t>
            </a:r>
            <a:r>
              <a:rPr lang="en-US" sz="3600" dirty="0" err="1"/>
              <a:t>dragonwell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EE862-1731-4E2B-9872-E54951D261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45" r="14991"/>
          <a:stretch/>
        </p:blipFill>
        <p:spPr>
          <a:xfrm>
            <a:off x="7556416" y="-9515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826" y="2581579"/>
            <a:ext cx="4939296" cy="39903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Imperial Tribute Tea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Originally produced in the West lake region of Zhejiang province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Shaped and dried by hand using a heated pan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Tea makers use their flat hands to move the bud sets around the pan to produce the signature </a:t>
            </a:r>
            <a:r>
              <a:rPr lang="en-US" sz="1400" dirty="0" err="1"/>
              <a:t>longjing</a:t>
            </a:r>
            <a:r>
              <a:rPr lang="en-US" sz="1400" dirty="0"/>
              <a:t> shape with each tea bud flat, shiny and yellow-green. </a:t>
            </a:r>
          </a:p>
          <a:p>
            <a:pPr marL="227013" lvl="1">
              <a:lnSpc>
                <a:spcPct val="110000"/>
              </a:lnSpc>
            </a:pPr>
            <a:r>
              <a:rPr lang="en-US" sz="1400" dirty="0"/>
              <a:t>The brew has a distinct roasted bean and orchid-like flavor, which local Hangzhou people call Lan Hua Dou Xiang.</a:t>
            </a:r>
          </a:p>
          <a:p>
            <a:pPr marL="227013" lvl="1">
              <a:lnSpc>
                <a:spcPct val="110000"/>
              </a:lnSpc>
            </a:pPr>
            <a:r>
              <a:rPr lang="en-US" sz="1400" dirty="0"/>
              <a:t>The legend of Long Jing says that the Emperor visited the Hu Gong Temple in West Lake one day and was presented with a bowl of the tea. He was so impressed by the delicious taste and aroma that he gave imperial status to the 18 tea bushes growing in front of the temple.</a:t>
            </a:r>
          </a:p>
        </p:txBody>
      </p:sp>
    </p:spTree>
    <p:extLst>
      <p:ext uri="{BB962C8B-B14F-4D97-AF65-F5344CB8AC3E}">
        <p14:creationId xmlns:p14="http://schemas.microsoft.com/office/powerpoint/2010/main" val="422573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92" y="216637"/>
            <a:ext cx="6909153" cy="7170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Longjing - The Origin Story</a:t>
            </a:r>
          </a:p>
        </p:txBody>
      </p:sp>
      <p:pic>
        <p:nvPicPr>
          <p:cNvPr id="6" name="Picture 5" descr="A person wearing a colorful dress&#10;&#10;Description automatically generated with low confidence">
            <a:extLst>
              <a:ext uri="{FF2B5EF4-FFF2-40B4-BE49-F238E27FC236}">
                <a16:creationId xmlns:a16="http://schemas.microsoft.com/office/drawing/2014/main" id="{41491442-A012-4574-A203-49F89CFEC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471" r="17935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61" y="1000682"/>
            <a:ext cx="6915346" cy="585731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200" dirty="0"/>
              <a:t>Imperial Status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The Qianlong Emperor, visited Hu Gong Temple under the Lion Peak Mountain (Shi Feng Shan) in West Lake and was presented with a cup of Longjing tea. 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In front of the Hu Gong Temple were 18 tea bushes. 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The Qianlong Emperor was so impressed by the Longjing tea produced here that he conferred these 18 tea bushes special imperial status. 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The trees are still living 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The Shape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While the Qianlong Emperor was visiting the temple, he was watching the ladies picking the tea. 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He was so enamored with their movements that he decided to try picking tea himself. 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While picking tea he received a message that his mother, Empress Dowager Chongqing, was ill and wished his immediate return to Beijing. 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He shoved the leaves he had picked into his sleeve and immediately left for Beijing. 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Upon his return he immediately went to visit his mother.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 She noticed the smell of the leaves coming from his sleeves and he immediately had it brewed for her.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 It is said that the shape of Longjing Tea was designed to mimic the appearance of the flattened leaves that the emperor brewed for his mother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The Name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Longjing, which literally translates as "dragon well," is said to have named after a well that contains relatively dense water.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After rain, the lighter rainwater floating on its surface sometimes exhibits a sinuous and twisting boundary with the well water, which is supposed to resemble the movement of a Chinese dragon. </a:t>
            </a:r>
          </a:p>
        </p:txBody>
      </p:sp>
    </p:spTree>
    <p:extLst>
      <p:ext uri="{BB962C8B-B14F-4D97-AF65-F5344CB8AC3E}">
        <p14:creationId xmlns:p14="http://schemas.microsoft.com/office/powerpoint/2010/main" val="28549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66889-0F37-48BA-851D-BBBFFE6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51" y="263525"/>
            <a:ext cx="2545933" cy="775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BILUOCHUN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EE862-1731-4E2B-9872-E54951D261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725" r="11725"/>
          <a:stretch/>
        </p:blipFill>
        <p:spPr>
          <a:xfrm>
            <a:off x="7576262" y="10"/>
            <a:ext cx="4635583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C9CB-C493-4280-99AB-651A3725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33" y="1093229"/>
            <a:ext cx="5366461" cy="568912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The name </a:t>
            </a:r>
            <a:r>
              <a:rPr lang="en-US" sz="1800" dirty="0" err="1"/>
              <a:t>Biluochun</a:t>
            </a:r>
            <a:r>
              <a:rPr lang="en-US" sz="1800" dirty="0"/>
              <a:t> literally means "green snail spring".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It was an Imperial Tribute Tea to the Tang Dynasty and is still on the list of the Chinese Famous Top 10 Teas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Originally it was produced in the Dongting Mountains near Lake Tai in Suzhou, Jiangsu Province.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One bud and a leaf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Hand-picked and shaped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Harvested in late March to Early April.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One of the earliest harvested green teas of the spring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Traditionally brewed by placing the leaves into water, as opposed to pouring water over the leaves.  The leaves slowly float to the bottom like falling snowflakes.</a:t>
            </a:r>
          </a:p>
        </p:txBody>
      </p:sp>
    </p:spTree>
    <p:extLst>
      <p:ext uri="{BB962C8B-B14F-4D97-AF65-F5344CB8AC3E}">
        <p14:creationId xmlns:p14="http://schemas.microsoft.com/office/powerpoint/2010/main" val="201998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9CB2-4760-4E92-B81E-7BA3D5D2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573" y="209294"/>
            <a:ext cx="5272112" cy="880144"/>
          </a:xfrm>
        </p:spPr>
        <p:txBody>
          <a:bodyPr>
            <a:normAutofit fontScale="90000"/>
          </a:bodyPr>
          <a:lstStyle/>
          <a:p>
            <a:r>
              <a:rPr lang="en-US" dirty="0"/>
              <a:t>BILUOCHUN – </a:t>
            </a:r>
            <a:br>
              <a:rPr lang="en-US" dirty="0"/>
            </a:br>
            <a:r>
              <a:rPr lang="en-US" dirty="0"/>
              <a:t>Dongting Mountain Region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7F883-BB2D-4800-9DCF-4AB84193E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6012" y="1272788"/>
            <a:ext cx="5521235" cy="57332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Dongting mountain region is located near Lake Tai in Suzhou, Jiangsu Province.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Dongting Mountain is an old tea producing area dating back to the Tang Dynasty (619-907).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 Luo Chun became popular during the Ming Dynasty (1368-1644)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became a tribute tea in the Qing Dynasty (1644-1911), in the 38</a:t>
            </a:r>
            <a:r>
              <a:rPr lang="en-US" baseline="30000" dirty="0"/>
              <a:t>th</a:t>
            </a:r>
            <a:r>
              <a:rPr lang="en-US" dirty="0"/>
              <a:t> year of the Kangxi Emperor’s reign (1661-1772).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Dongting region features lakes and mountains.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 evaporates from the lakes, keeping the mountains shrouded in clouds and mist.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conditions are perfect for </a:t>
            </a:r>
            <a:r>
              <a:rPr lang="en-US" dirty="0" err="1"/>
              <a:t>Biluochun</a:t>
            </a:r>
            <a:r>
              <a:rPr lang="en-US" dirty="0"/>
              <a:t> tea.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secret to the unique aroma and taste are fruit trees.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Growers plant apricot, plum and peach trees between the tea bushes, so that the tea leaves can absorb some of the fragrance from the fruit trees.</a:t>
            </a:r>
          </a:p>
          <a:p>
            <a:endParaRPr lang="en-US" dirty="0"/>
          </a:p>
        </p:txBody>
      </p:sp>
      <p:pic>
        <p:nvPicPr>
          <p:cNvPr id="11" name="Content Placeholder 10" descr="A picture containing outdoor, mountain, green, plant&#10;&#10;Description automatically generated">
            <a:extLst>
              <a:ext uri="{FF2B5EF4-FFF2-40B4-BE49-F238E27FC236}">
                <a16:creationId xmlns:a16="http://schemas.microsoft.com/office/drawing/2014/main" id="{31644E8A-DB2A-4DE5-863D-9A82F950B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9167" y="827892"/>
            <a:ext cx="4647736" cy="5564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17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ree, outdoor, grass, field&#10;&#10;Description automatically generated">
            <a:extLst>
              <a:ext uri="{FF2B5EF4-FFF2-40B4-BE49-F238E27FC236}">
                <a16:creationId xmlns:a16="http://schemas.microsoft.com/office/drawing/2014/main" id="{6A347B08-6625-4475-A948-9055FF24FA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0"/>
                    </a14:imgEffect>
                    <a14:imgEffect>
                      <a14:colorTemperature colorTemp="5900"/>
                    </a14:imgEffect>
                    <a14:imgEffect>
                      <a14:saturation sat="93000"/>
                    </a14:imgEffect>
                    <a14:imgEffect>
                      <a14:brightnessContrast bright="-38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586" y="13399"/>
            <a:ext cx="12217586" cy="6831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79CB2-4760-4E92-B81E-7BA3D5D2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6" y="305619"/>
            <a:ext cx="4470924" cy="636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BILUOCHUN</a:t>
            </a:r>
            <a:r>
              <a:rPr lang="en-US" dirty="0"/>
              <a:t> – The Name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38C37C-108F-473F-8BAD-64A73E6D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36" y="1124248"/>
            <a:ext cx="9922841" cy="553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name </a:t>
            </a:r>
            <a:r>
              <a:rPr lang="en-US" sz="1800" dirty="0" err="1"/>
              <a:t>Biluochun</a:t>
            </a:r>
            <a:r>
              <a:rPr lang="en-US" sz="1800" dirty="0"/>
              <a:t> describes the teas most important characteristics: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</a:t>
            </a:r>
            <a:r>
              <a:rPr lang="en-US" sz="1800" dirty="0"/>
              <a:t> -  the deep green color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LUO</a:t>
            </a:r>
            <a:r>
              <a:rPr lang="en-US" sz="1800" dirty="0"/>
              <a:t> - the curled dried tea shape like a snail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CHUN</a:t>
            </a:r>
            <a:r>
              <a:rPr lang="en-US" sz="1800" dirty="0"/>
              <a:t> - harvested during the early spring (</a:t>
            </a:r>
            <a:r>
              <a:rPr lang="en-US" sz="1800" dirty="0" err="1"/>
              <a:t>chun</a:t>
            </a:r>
            <a:r>
              <a:rPr lang="en-US" sz="1800" dirty="0"/>
              <a:t>), resulting in its white feathery appearance.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Its original name is Xia Sha Ren Xiang , meaning Scary Fragrance. </a:t>
            </a:r>
          </a:p>
          <a:p>
            <a:pPr marL="285750" indent="-285750"/>
            <a:r>
              <a:rPr lang="en-US" sz="1800" dirty="0"/>
              <a:t>Legend tells of its discovery by a tea picker who ran out of space in her basket and put the tea between her breasts instead. </a:t>
            </a:r>
          </a:p>
          <a:p>
            <a:pPr marL="285750" indent="-285750"/>
            <a:r>
              <a:rPr lang="en-US" sz="1800" dirty="0"/>
              <a:t>The tea, warmed by her body heat, emitted a strong aroma that surprised the girl.</a:t>
            </a:r>
          </a:p>
          <a:p>
            <a:pPr marL="285750" indent="-285750"/>
            <a:r>
              <a:rPr lang="en-US" sz="1800" dirty="0"/>
              <a:t>The Kangxi Emperor visited Lake Tai in the 38th year of his rule. </a:t>
            </a:r>
          </a:p>
          <a:p>
            <a:pPr marL="285750" indent="-285750"/>
            <a:r>
              <a:rPr lang="en-US" sz="1800" dirty="0"/>
              <a:t>He enjoyed the tea very much and decided to give the tea a more elegant name, "Green Snail Spring".</a:t>
            </a:r>
          </a:p>
        </p:txBody>
      </p:sp>
    </p:spTree>
    <p:extLst>
      <p:ext uri="{BB962C8B-B14F-4D97-AF65-F5344CB8AC3E}">
        <p14:creationId xmlns:p14="http://schemas.microsoft.com/office/powerpoint/2010/main" val="3678186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16204</TotalTime>
  <Words>3699</Words>
  <Application>Microsoft Office PowerPoint</Application>
  <PresentationFormat>Widescreen</PresentationFormat>
  <Paragraphs>206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Circuit</vt:lpstr>
      <vt:lpstr>Chinese Green Teas</vt:lpstr>
      <vt:lpstr>Chinese Green Tea Varieties</vt:lpstr>
      <vt:lpstr>Chinese Green Tea Varieties</vt:lpstr>
      <vt:lpstr>Chinese Green Tea Varieties</vt:lpstr>
      <vt:lpstr>Longjing aka – dragonwell</vt:lpstr>
      <vt:lpstr>Longjing - The Origin Story</vt:lpstr>
      <vt:lpstr>BILUOCHUN</vt:lpstr>
      <vt:lpstr>BILUOCHUN –  Dongting Mountain Region</vt:lpstr>
      <vt:lpstr>BILUOCHUN – The Name</vt:lpstr>
      <vt:lpstr>Lu’An Guapian</vt:lpstr>
      <vt:lpstr>Mythical origin story of Lu’An Guapian</vt:lpstr>
      <vt:lpstr>Anji Bai Cha</vt:lpstr>
      <vt:lpstr>Anji Bai Cha - History</vt:lpstr>
      <vt:lpstr>Xinyang Maojian</vt:lpstr>
      <vt:lpstr>The mythical origin story of Xinyang Maojian</vt:lpstr>
      <vt:lpstr>Huangshan Maofeng</vt:lpstr>
      <vt:lpstr>En Shi Yu 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Green Teas</dc:title>
  <dc:creator>Roy Lamberty</dc:creator>
  <cp:lastModifiedBy>Roy Lamberty</cp:lastModifiedBy>
  <cp:revision>13</cp:revision>
  <dcterms:created xsi:type="dcterms:W3CDTF">2021-07-11T13:14:05Z</dcterms:created>
  <dcterms:modified xsi:type="dcterms:W3CDTF">2021-09-18T13:17:39Z</dcterms:modified>
</cp:coreProperties>
</file>